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8.xml" ContentType="application/vnd.openxmlformats-officedocument.presentationml.tags+xml"/>
  <Override PartName="/ppt/notesSlides/notesSlide29.xml" ContentType="application/vnd.openxmlformats-officedocument.presentationml.notesSlide+xml"/>
  <Override PartName="/ppt/tags/tag9.xml" ContentType="application/vnd.openxmlformats-officedocument.presentationml.tags+xml"/>
  <Override PartName="/ppt/notesSlides/notesSlide30.xml" ContentType="application/vnd.openxmlformats-officedocument.presentationml.notesSlide+xml"/>
  <Override PartName="/ppt/tags/tag10.xml" ContentType="application/vnd.openxmlformats-officedocument.presentationml.tags+xml"/>
  <Override PartName="/ppt/notesSlides/notesSlide31.xml" ContentType="application/vnd.openxmlformats-officedocument.presentationml.notesSlide+xml"/>
  <Override PartName="/ppt/tags/tag1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2.xml" ContentType="application/vnd.openxmlformats-officedocument.presentationml.tags+xml"/>
  <Override PartName="/ppt/notesSlides/notesSlide36.xml" ContentType="application/vnd.openxmlformats-officedocument.presentationml.notesSlide+xml"/>
  <Override PartName="/ppt/tags/tag1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0" r:id="rId3"/>
    <p:sldId id="334" r:id="rId4"/>
    <p:sldId id="304" r:id="rId5"/>
    <p:sldId id="316" r:id="rId6"/>
    <p:sldId id="346" r:id="rId7"/>
    <p:sldId id="317" r:id="rId8"/>
    <p:sldId id="296" r:id="rId9"/>
    <p:sldId id="340" r:id="rId10"/>
    <p:sldId id="358" r:id="rId11"/>
    <p:sldId id="341" r:id="rId12"/>
    <p:sldId id="342" r:id="rId13"/>
    <p:sldId id="325" r:id="rId14"/>
    <p:sldId id="267" r:id="rId15"/>
    <p:sldId id="343" r:id="rId16"/>
    <p:sldId id="268" r:id="rId17"/>
    <p:sldId id="320" r:id="rId18"/>
    <p:sldId id="345" r:id="rId19"/>
    <p:sldId id="275" r:id="rId20"/>
    <p:sldId id="357" r:id="rId21"/>
    <p:sldId id="348" r:id="rId22"/>
    <p:sldId id="347" r:id="rId23"/>
    <p:sldId id="349" r:id="rId24"/>
    <p:sldId id="283" r:id="rId25"/>
    <p:sldId id="321" r:id="rId26"/>
    <p:sldId id="350" r:id="rId27"/>
    <p:sldId id="311" r:id="rId28"/>
    <p:sldId id="351" r:id="rId29"/>
    <p:sldId id="274" r:id="rId30"/>
    <p:sldId id="352" r:id="rId31"/>
    <p:sldId id="353" r:id="rId32"/>
    <p:sldId id="354" r:id="rId33"/>
    <p:sldId id="355" r:id="rId34"/>
    <p:sldId id="285" r:id="rId35"/>
    <p:sldId id="336" r:id="rId36"/>
    <p:sldId id="337" r:id="rId37"/>
    <p:sldId id="338" r:id="rId38"/>
    <p:sldId id="332" r:id="rId39"/>
    <p:sldId id="333" r:id="rId40"/>
    <p:sldId id="356" r:id="rId41"/>
    <p:sldId id="287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05015"/>
    <a:srgbClr val="668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5" autoAdjust="0"/>
    <p:restoredTop sz="94618" autoAdjust="0"/>
  </p:normalViewPr>
  <p:slideViewPr>
    <p:cSldViewPr snapToGrid="0" snapToObjects="1">
      <p:cViewPr>
        <p:scale>
          <a:sx n="90" d="100"/>
          <a:sy n="90" d="100"/>
        </p:scale>
        <p:origin x="-5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-33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F65A-B334-DF4D-9F32-6F7F2AA09150}" type="datetime1">
              <a:rPr lang="en-US" smtClean="0"/>
              <a:t>3/18/12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F9041-0732-6A4D-9FC4-A3771737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56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D3166-DF3C-204B-9BD9-5E3FD2E2703F}" type="datetime1">
              <a:rPr lang="en-US" smtClean="0"/>
              <a:t>3/18/12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57212-76E5-6B49-B6BF-EBBDA4FCC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963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90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7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84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7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7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7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52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6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26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2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6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3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9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5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6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4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5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12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56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5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7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7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7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6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67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2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64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6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2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975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9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9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9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7212-76E5-6B49-B6BF-EBBDA4FCCEB0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5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SElogo2tex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41" y="5319895"/>
            <a:ext cx="1409700" cy="142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309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9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D4DD-5F7A-814D-BF03-DC3E1F369E3A}" type="datetime4">
              <a:rPr lang="en-US" smtClean="0"/>
              <a:t>March 18,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2" y="5704786"/>
            <a:ext cx="2904066" cy="8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06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D06D-C9B8-164D-8F69-8A928C921A9F}" type="datetime4">
              <a:rPr lang="en-US" smtClean="0"/>
              <a:t>March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0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2C6F-E571-C64A-A83C-8647F03828BA}" type="datetime4">
              <a:rPr lang="en-US" smtClean="0"/>
              <a:t>March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60F1-E3E6-4B4B-82CD-361F1E22878B}" type="datetime4">
              <a:rPr lang="en-US" smtClean="0"/>
              <a:t>March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93D9-0DDA-3B46-B002-8795E324E3BC}" type="datetime4">
              <a:rPr lang="en-US" smtClean="0"/>
              <a:t>March 18,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5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908C-76B0-4C41-9B98-BF1907B90FBB}" type="datetime4">
              <a:rPr lang="en-US" smtClean="0"/>
              <a:t>March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2EEB-B2F8-EC4C-BC43-806B6FB16C4D}" type="datetime4">
              <a:rPr lang="en-US" smtClean="0"/>
              <a:t>March 18,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C481-3E75-114B-8949-876A254F3028}" type="datetime4">
              <a:rPr lang="en-US" smtClean="0"/>
              <a:t>March 18,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8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2C29-C55E-C74B-8B8A-F92543AA9E42}" type="datetime4">
              <a:rPr lang="en-US" smtClean="0"/>
              <a:t>March 18,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82F7-6DC4-FE4C-A369-225AB7E9CF00}" type="datetime4">
              <a:rPr lang="en-US" smtClean="0"/>
              <a:t>March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9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A547-9737-5A48-9BC4-B38618ECA9A7}" type="datetime4">
              <a:rPr lang="en-US" smtClean="0"/>
              <a:t>March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8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80CF-FEC2-A34A-92B1-0FB59DBA27E2}" type="datetime4">
              <a:rPr lang="en-US" smtClean="0"/>
              <a:t>March 18,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Presented by Daniel Halperin @SIGCOMM2011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6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8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0.emf"/><Relationship Id="rId5" Type="http://schemas.openxmlformats.org/officeDocument/2006/relationships/image" Target="../media/image8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3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3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15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tx2"/>
                </a:solidFill>
              </a:rPr>
              <a:t>60 GHz Flyways:</a:t>
            </a:r>
            <a:r>
              <a:rPr lang="en-US" sz="5300" dirty="0" smtClean="0">
                <a:solidFill>
                  <a:schemeClr val="tx2"/>
                </a:solidFill>
              </a:rPr>
              <a:t/>
            </a:r>
            <a:br>
              <a:rPr lang="en-US" sz="5300" dirty="0" smtClean="0">
                <a:solidFill>
                  <a:schemeClr val="tx2"/>
                </a:solidFill>
              </a:rPr>
            </a:br>
            <a:r>
              <a:rPr lang="en-US" dirty="0" smtClean="0"/>
              <a:t>Adding multi-Gbps wireless</a:t>
            </a:r>
            <a:br>
              <a:rPr lang="en-US" dirty="0" smtClean="0"/>
            </a:br>
            <a:r>
              <a:rPr lang="en-US" dirty="0" smtClean="0"/>
              <a:t>links to data centers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Daniel Halperin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Srikanth Kandula, Jitu Padhye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Victor Bahl, David Wetherall</a:t>
            </a:r>
          </a:p>
        </p:txBody>
      </p:sp>
    </p:spTree>
    <p:extLst>
      <p:ext uri="{BB962C8B-B14F-4D97-AF65-F5344CB8AC3E}">
        <p14:creationId xmlns:p14="http://schemas.microsoft.com/office/powerpoint/2010/main" val="27825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3"/>
    </mc:Choice>
    <mc:Fallback xmlns="">
      <p:transition xmlns:p14="http://schemas.microsoft.com/office/powerpoint/2010/main" spd="slow" advTm="252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Directionality is crucial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50157" y="1553424"/>
            <a:ext cx="4580031" cy="4517799"/>
            <a:chOff x="4346659" y="1479273"/>
            <a:chExt cx="4580031" cy="4517799"/>
          </a:xfrm>
        </p:grpSpPr>
        <p:pic>
          <p:nvPicPr>
            <p:cNvPr id="6" name="Picture 5" descr="tp-dist-gain-talk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690" y="1479273"/>
              <a:ext cx="4572000" cy="44704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4346659" y="1553424"/>
              <a:ext cx="4580031" cy="4443648"/>
              <a:chOff x="4338191" y="1600199"/>
              <a:chExt cx="4580031" cy="4443648"/>
            </a:xfrm>
          </p:grpSpPr>
          <p:sp>
            <p:nvSpPr>
              <p:cNvPr id="8" name="TextBox 7"/>
              <p:cNvSpPr txBox="1"/>
              <p:nvPr/>
            </p:nvSpPr>
            <p:spPr>
              <a:xfrm rot="16200000">
                <a:off x="3129939" y="2808451"/>
                <a:ext cx="3493721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/>
                  <a:t>Goodput</a:t>
                </a:r>
                <a:r>
                  <a:rPr lang="en-US" sz="3200" b="1" dirty="0" smtClean="0"/>
                  <a:t> (Gbps)</a:t>
                </a:r>
              </a:p>
              <a:p>
                <a:endParaRPr lang="en-US" sz="32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96755" y="3884536"/>
                <a:ext cx="4186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/>
                  <a:t>1</a:t>
                </a:r>
                <a:endParaRPr lang="en-US" sz="36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996755" y="3235384"/>
                <a:ext cx="4186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/>
                  <a:t>2</a:t>
                </a:r>
                <a:endParaRPr lang="en-US" sz="36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96272" y="2547836"/>
                <a:ext cx="4186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/>
                  <a:t>3</a:t>
                </a:r>
                <a:endParaRPr lang="en-US" sz="3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96272" y="4529433"/>
                <a:ext cx="4186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/>
                  <a:t>0</a:t>
                </a:r>
                <a:endParaRPr lang="en-US" sz="36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996755" y="1901505"/>
                <a:ext cx="4186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/>
                  <a:t>4</a:t>
                </a:r>
                <a:endParaRPr lang="en-US" sz="36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41256" y="4934443"/>
                <a:ext cx="3576966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/>
                  <a:t>0     5    10   15  20</a:t>
                </a:r>
                <a:endParaRPr lang="en-US" sz="3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91391" y="5459071"/>
                <a:ext cx="2378943" cy="5847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Distance (m)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60 GHz directional </a:t>
            </a:r>
            <a:r>
              <a:rPr lang="en-US" dirty="0"/>
              <a:t>t</a:t>
            </a:r>
            <a:r>
              <a:rPr lang="en-US" b="1" dirty="0" smtClean="0"/>
              <a:t>echnology</a:t>
            </a:r>
            <a:endParaRPr lang="en-US" b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12698" y="2217471"/>
            <a:ext cx="2126095" cy="2010114"/>
            <a:chOff x="6145856" y="4439889"/>
            <a:chExt cx="2126095" cy="201011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856" y="4439889"/>
              <a:ext cx="425219" cy="47077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075" y="4439889"/>
              <a:ext cx="425219" cy="47077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294" y="4439889"/>
              <a:ext cx="425219" cy="47077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513" y="4439889"/>
              <a:ext cx="425219" cy="47077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732" y="4439889"/>
              <a:ext cx="425219" cy="4707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856" y="4953001"/>
              <a:ext cx="425219" cy="47077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075" y="4953001"/>
              <a:ext cx="425219" cy="47077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294" y="4953001"/>
              <a:ext cx="425219" cy="47077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513" y="4953001"/>
              <a:ext cx="425219" cy="47077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732" y="4953001"/>
              <a:ext cx="425219" cy="47077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856" y="5466113"/>
              <a:ext cx="425219" cy="47077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075" y="5466113"/>
              <a:ext cx="425219" cy="4707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294" y="5466113"/>
              <a:ext cx="425219" cy="47077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513" y="5466113"/>
              <a:ext cx="425219" cy="47077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732" y="5466113"/>
              <a:ext cx="425219" cy="4707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856" y="5979225"/>
              <a:ext cx="425219" cy="47077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075" y="5979225"/>
              <a:ext cx="425219" cy="47077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294" y="5979225"/>
              <a:ext cx="425219" cy="47077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513" y="5979225"/>
              <a:ext cx="425219" cy="47077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732" y="5979225"/>
              <a:ext cx="425219" cy="470778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541866" y="1417638"/>
            <a:ext cx="3423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F81BD"/>
                </a:solidFill>
              </a:rPr>
              <a:t>Phased </a:t>
            </a:r>
            <a:r>
              <a:rPr lang="en-US" sz="3200" b="1" dirty="0">
                <a:solidFill>
                  <a:srgbClr val="4F81BD"/>
                </a:solidFill>
              </a:rPr>
              <a:t>A</a:t>
            </a:r>
            <a:r>
              <a:rPr lang="en-US" sz="3200" b="1" dirty="0" smtClean="0">
                <a:solidFill>
                  <a:srgbClr val="4F81BD"/>
                </a:solidFill>
              </a:rPr>
              <a:t>rray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111" y="4689432"/>
            <a:ext cx="4478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F6228"/>
                </a:solidFill>
              </a:rPr>
              <a:t>Compact (1 in</a:t>
            </a:r>
            <a:r>
              <a:rPr lang="en-US" sz="3200" b="1" baseline="30000" dirty="0" smtClean="0">
                <a:solidFill>
                  <a:srgbClr val="4F6228"/>
                </a:solidFill>
              </a:rPr>
              <a:t>2</a:t>
            </a:r>
            <a:r>
              <a:rPr lang="en-US" sz="3200" b="1" dirty="0" smtClean="0">
                <a:solidFill>
                  <a:srgbClr val="4F6228"/>
                </a:solidFill>
              </a:rPr>
              <a:t>)</a:t>
            </a:r>
          </a:p>
          <a:p>
            <a:pPr algn="ctr"/>
            <a:r>
              <a:rPr lang="en-US" sz="3200" b="1" dirty="0" smtClean="0">
                <a:solidFill>
                  <a:srgbClr val="4F6228"/>
                </a:solidFill>
              </a:rPr>
              <a:t>Electronic steering (µs)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497683" y="1417638"/>
            <a:ext cx="4357134" cy="4027452"/>
            <a:chOff x="4497683" y="1417638"/>
            <a:chExt cx="4357134" cy="4027452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683" y="2341078"/>
              <a:ext cx="4357134" cy="207024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959781" y="1417638"/>
              <a:ext cx="342316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1"/>
                  </a:solidFill>
                </a:rPr>
                <a:t>Physical Antenna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59781" y="4860314"/>
              <a:ext cx="342316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2"/>
                  </a:solidFill>
                </a:rPr>
                <a:t>Fixed position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3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11"/>
    </mc:Choice>
    <mc:Fallback xmlns="">
      <p:transition xmlns:p14="http://schemas.microsoft.com/office/powerpoint/2010/main" spd="slow" advTm="831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GHz for Flyways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00756" y="1600200"/>
            <a:ext cx="4038600" cy="4525963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4F6228"/>
                </a:solidFill>
              </a:rPr>
              <a:t>60 GHz links</a:t>
            </a:r>
          </a:p>
          <a:p>
            <a:pPr marL="713232"/>
            <a:r>
              <a:rPr lang="en-US" sz="4400" b="1" i="1" dirty="0" smtClean="0"/>
              <a:t>Multi-Gbps</a:t>
            </a:r>
          </a:p>
          <a:p>
            <a:pPr marL="713232"/>
            <a:r>
              <a:rPr lang="en-US" sz="4400" b="1" i="1" dirty="0" smtClean="0"/>
              <a:t>Directional</a:t>
            </a:r>
          </a:p>
          <a:p>
            <a:pPr marL="713232"/>
            <a:r>
              <a:rPr lang="en-US" sz="4400" b="1" i="1" dirty="0" smtClean="0"/>
              <a:t>Steerable</a:t>
            </a:r>
            <a:endParaRPr lang="en-US" sz="4400" b="1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529645"/>
            <a:ext cx="4495800" cy="4525963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4F81BD"/>
                </a:solidFill>
              </a:rPr>
              <a:t>Flyways must be</a:t>
            </a:r>
            <a:endParaRPr lang="en-US" sz="4400" dirty="0" smtClean="0"/>
          </a:p>
          <a:p>
            <a:pPr marL="713232"/>
            <a:r>
              <a:rPr lang="en-US" sz="4400" b="1" i="1" dirty="0" smtClean="0"/>
              <a:t>Reliable</a:t>
            </a:r>
          </a:p>
          <a:p>
            <a:pPr marL="713232"/>
            <a:r>
              <a:rPr lang="en-US" sz="4400" b="1" i="1" dirty="0" smtClean="0"/>
              <a:t>Densely deployed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8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Directional 60 GHz links</a:t>
            </a:r>
            <a:br>
              <a:rPr lang="en-US" b="1" dirty="0" smtClean="0"/>
            </a:br>
            <a:r>
              <a:rPr lang="en-US" b="1" dirty="0" smtClean="0"/>
              <a:t>are not robust to </a:t>
            </a:r>
            <a:r>
              <a:rPr lang="en-US" dirty="0" smtClean="0"/>
              <a:t>blockage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611587" y="1721313"/>
            <a:ext cx="4789632" cy="4772204"/>
            <a:chOff x="-611587" y="1721313"/>
            <a:chExt cx="4789632" cy="4772204"/>
          </a:xfrm>
        </p:grpSpPr>
        <p:grpSp>
          <p:nvGrpSpPr>
            <p:cNvPr id="11" name="Group 10"/>
            <p:cNvGrpSpPr/>
            <p:nvPr/>
          </p:nvGrpSpPr>
          <p:grpSpPr>
            <a:xfrm>
              <a:off x="-611587" y="1721313"/>
              <a:ext cx="4789632" cy="4772204"/>
              <a:chOff x="-611587" y="1876534"/>
              <a:chExt cx="4789632" cy="47722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611587" y="1876534"/>
                <a:ext cx="4789632" cy="4699240"/>
                <a:chOff x="-608286" y="1354986"/>
                <a:chExt cx="4789632" cy="469924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08286" y="1917724"/>
                  <a:ext cx="4789632" cy="4136502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247406" y="1354986"/>
                  <a:ext cx="39327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smtClean="0">
                      <a:solidFill>
                        <a:srgbClr val="C0504D"/>
                      </a:solidFill>
                    </a:rPr>
                    <a:t>Beam Interrupted</a:t>
                  </a:r>
                  <a:endParaRPr lang="en-US" sz="3600" b="1" dirty="0">
                    <a:solidFill>
                      <a:srgbClr val="C0504D"/>
                    </a:solidFill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 rot="16200000">
                <a:off x="-1279223" y="3706930"/>
                <a:ext cx="3493721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SNR (dB)</a:t>
                </a:r>
              </a:p>
              <a:p>
                <a:pPr algn="ctr"/>
                <a:endParaRPr lang="en-US" sz="2800" b="1" dirty="0" smtClean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4946" y="6063962"/>
                <a:ext cx="3493721" cy="5847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Time (s)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85215" y="2773252"/>
              <a:ext cx="617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215" y="3913430"/>
              <a:ext cx="617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15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215" y="5053608"/>
              <a:ext cx="617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0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3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69"/>
    </mc:Choice>
    <mc:Fallback xmlns="">
      <p:transition xmlns:p14="http://schemas.microsoft.com/office/powerpoint/2010/main" spd="slow" advTm="441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60 GHz link in a data center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3" y="2123683"/>
            <a:ext cx="7622812" cy="35415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9"/>
    </mc:Choice>
    <mc:Fallback xmlns="">
      <p:transition xmlns:p14="http://schemas.microsoft.com/office/powerpoint/2010/main" spd="slow" advTm="258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Directional 60 GHz links</a:t>
            </a:r>
            <a:br>
              <a:rPr lang="en-US" b="1" dirty="0" smtClean="0"/>
            </a:br>
            <a:r>
              <a:rPr lang="en-US" b="1" dirty="0" smtClean="0"/>
              <a:t>are stable in </a:t>
            </a:r>
            <a:r>
              <a:rPr lang="en-US" dirty="0" smtClean="0"/>
              <a:t>a </a:t>
            </a:r>
            <a:r>
              <a:rPr lang="en-US" b="1" dirty="0" smtClean="0"/>
              <a:t>data center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65417" y="1735424"/>
            <a:ext cx="5114729" cy="4729871"/>
            <a:chOff x="3565417" y="1735424"/>
            <a:chExt cx="5114729" cy="4729871"/>
          </a:xfrm>
        </p:grpSpPr>
        <p:grpSp>
          <p:nvGrpSpPr>
            <p:cNvPr id="18" name="Group 17"/>
            <p:cNvGrpSpPr/>
            <p:nvPr/>
          </p:nvGrpSpPr>
          <p:grpSpPr>
            <a:xfrm>
              <a:off x="3565417" y="1735424"/>
              <a:ext cx="5114729" cy="4729871"/>
              <a:chOff x="3565417" y="1918867"/>
              <a:chExt cx="5114729" cy="472987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426254" y="1918867"/>
                <a:ext cx="4253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4F6228"/>
                    </a:solidFill>
                  </a:rPr>
                  <a:t>24h in Data Center</a:t>
                </a:r>
                <a:endParaRPr lang="en-US" sz="3600" b="1" dirty="0">
                  <a:solidFill>
                    <a:srgbClr val="4F6228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565417" y="2467900"/>
                <a:ext cx="4858920" cy="4180838"/>
                <a:chOff x="3988747" y="2467900"/>
                <a:chExt cx="4858920" cy="4180838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8747" y="2482012"/>
                  <a:ext cx="4858920" cy="4144370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5972004" y="6063962"/>
                  <a:ext cx="2000774" cy="5847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 smtClean="0"/>
                    <a:t>Time </a:t>
                  </a:r>
                  <a:r>
                    <a:rPr lang="en-US" sz="3200" b="1" dirty="0" smtClean="0"/>
                    <a:t>(h)</a:t>
                  </a:r>
                  <a:endParaRPr lang="en-US" sz="3200" b="1" dirty="0" smtClean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 rot="16200000">
                  <a:off x="3064178" y="3491486"/>
                  <a:ext cx="3493721" cy="14465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400" b="1" dirty="0" smtClean="0"/>
                </a:p>
                <a:p>
                  <a:pPr algn="ctr"/>
                  <a:r>
                    <a:rPr lang="en-US" sz="3200" b="1" dirty="0" smtClean="0"/>
                    <a:t>SNR (dB)</a:t>
                  </a:r>
                </a:p>
                <a:p>
                  <a:pPr algn="ctr"/>
                  <a:endParaRPr lang="en-US" sz="3200" b="1" dirty="0" smtClean="0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4577654" y="2562709"/>
              <a:ext cx="617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40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77654" y="3773442"/>
              <a:ext cx="617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20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7654" y="4913620"/>
              <a:ext cx="617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611587" y="1721313"/>
            <a:ext cx="4789632" cy="4772204"/>
            <a:chOff x="-611587" y="1721313"/>
            <a:chExt cx="4789632" cy="4772204"/>
          </a:xfrm>
        </p:grpSpPr>
        <p:grpSp>
          <p:nvGrpSpPr>
            <p:cNvPr id="26" name="Group 25"/>
            <p:cNvGrpSpPr/>
            <p:nvPr/>
          </p:nvGrpSpPr>
          <p:grpSpPr>
            <a:xfrm>
              <a:off x="-611587" y="1721313"/>
              <a:ext cx="4789632" cy="4772204"/>
              <a:chOff x="-611587" y="1876534"/>
              <a:chExt cx="4789632" cy="477220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-611587" y="1876534"/>
                <a:ext cx="4789632" cy="4699240"/>
                <a:chOff x="-608286" y="1354986"/>
                <a:chExt cx="4789632" cy="4699240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08286" y="1917724"/>
                  <a:ext cx="4789632" cy="4136502"/>
                </a:xfrm>
                <a:prstGeom prst="rect">
                  <a:avLst/>
                </a:prstGeom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247406" y="1354986"/>
                  <a:ext cx="39327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smtClean="0">
                      <a:solidFill>
                        <a:srgbClr val="C0504D"/>
                      </a:solidFill>
                    </a:rPr>
                    <a:t>Beam Interrupted</a:t>
                  </a:r>
                  <a:endParaRPr lang="en-US" sz="3600" b="1" dirty="0">
                    <a:solidFill>
                      <a:srgbClr val="C0504D"/>
                    </a:solidFill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 rot="16200000">
                <a:off x="-1279223" y="3706930"/>
                <a:ext cx="3493721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SNR (dB)</a:t>
                </a:r>
              </a:p>
              <a:p>
                <a:pPr algn="ctr"/>
                <a:endParaRPr lang="en-US" sz="2800" b="1" dirty="0" smtClean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4946" y="6063962"/>
                <a:ext cx="3493721" cy="5847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Time (s)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5215" y="2773252"/>
              <a:ext cx="617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30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5215" y="3913430"/>
              <a:ext cx="617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15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5215" y="5053608"/>
              <a:ext cx="6179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0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9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69"/>
    </mc:Choice>
    <mc:Fallback xmlns="">
      <p:transition xmlns:p14="http://schemas.microsoft.com/office/powerpoint/2010/main" spd="slow" advTm="441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8" y="274638"/>
            <a:ext cx="89464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Measurement-based 802.11ad simulator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Simulator to </a:t>
            </a:r>
            <a:r>
              <a:rPr lang="en-US" b="1" i="1" dirty="0" smtClean="0"/>
              <a:t>evaluate many concurrent flyways</a:t>
            </a:r>
          </a:p>
          <a:p>
            <a:pPr lvl="1"/>
            <a:r>
              <a:rPr lang="en-US" dirty="0" smtClean="0"/>
              <a:t>Channel model from indoor/DC</a:t>
            </a:r>
            <a:r>
              <a:rPr lang="en-US" dirty="0"/>
              <a:t> </a:t>
            </a:r>
            <a:r>
              <a:rPr lang="en-US" dirty="0" smtClean="0"/>
              <a:t>RF measurements</a:t>
            </a:r>
          </a:p>
          <a:p>
            <a:pPr lvl="1"/>
            <a:r>
              <a:rPr lang="en-US" dirty="0" smtClean="0"/>
              <a:t>Measured 60 GHz antenna patterns</a:t>
            </a:r>
          </a:p>
          <a:p>
            <a:pPr lvl="1"/>
            <a:r>
              <a:rPr lang="en-US" dirty="0" smtClean="0"/>
              <a:t>Also compared to 8-element 2.4 GHz “</a:t>
            </a:r>
            <a:r>
              <a:rPr lang="en-US" dirty="0" err="1" smtClean="0"/>
              <a:t>Phocus</a:t>
            </a:r>
            <a:r>
              <a:rPr lang="en-US" dirty="0" smtClean="0"/>
              <a:t>” array</a:t>
            </a:r>
          </a:p>
          <a:p>
            <a:r>
              <a:rPr lang="en-US" b="1" i="1" dirty="0" smtClean="0"/>
              <a:t>Implementation in ns-3</a:t>
            </a:r>
          </a:p>
          <a:p>
            <a:pPr lvl="1"/>
            <a:r>
              <a:rPr lang="en-US" dirty="0"/>
              <a:t>802.11ad physical </a:t>
            </a:r>
            <a:r>
              <a:rPr lang="en-US" dirty="0" smtClean="0"/>
              <a:t>layer and protocol</a:t>
            </a:r>
          </a:p>
          <a:p>
            <a:pPr lvl="1"/>
            <a:r>
              <a:rPr lang="en-US" dirty="0" smtClean="0"/>
              <a:t>TCP and UDP packet simulations</a:t>
            </a:r>
          </a:p>
          <a:p>
            <a:pPr lvl="1"/>
            <a:r>
              <a:rPr lang="en-US" dirty="0" smtClean="0"/>
              <a:t>Dozens of concurrent multi-Gigabit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89"/>
    </mc:Choice>
    <mc:Fallback xmlns="">
      <p:transition xmlns:p14="http://schemas.microsoft.com/office/powerpoint/2010/main" spd="slow" advTm="41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view of “num-flyways.xlsx”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" y="1782490"/>
            <a:ext cx="5337310" cy="4124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Flyways can be densely deployed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90160" y="1574800"/>
            <a:ext cx="4053840" cy="4525963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160 racks, based on</a:t>
            </a:r>
            <a:br>
              <a:rPr lang="en-US" dirty="0" smtClean="0"/>
            </a:br>
            <a:r>
              <a:rPr lang="en-US" dirty="0" smtClean="0"/>
              <a:t>real DC topology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2"/>
                </a:solidFill>
              </a:rPr>
              <a:t>Draw random links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until no more can be added</a:t>
            </a:r>
          </a:p>
          <a:p>
            <a:r>
              <a:rPr lang="en-US" dirty="0" smtClean="0"/>
              <a:t>Ensure </a:t>
            </a:r>
            <a:r>
              <a:rPr lang="en-US" b="1" i="1" dirty="0" smtClean="0">
                <a:solidFill>
                  <a:srgbClr val="C0504D"/>
                </a:solidFill>
              </a:rPr>
              <a:t>all links meet rate</a:t>
            </a:r>
            <a:r>
              <a:rPr lang="en-US" dirty="0" smtClean="0"/>
              <a:t> threshold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12-30 links per channel</a:t>
            </a:r>
            <a:r>
              <a:rPr lang="en-US" dirty="0" smtClean="0"/>
              <a:t>, depending on 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112854" y="3412406"/>
            <a:ext cx="4836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# </a:t>
            </a:r>
            <a:r>
              <a:rPr lang="en-US" sz="2400" b="1" dirty="0" smtClean="0"/>
              <a:t>Concurrent</a:t>
            </a:r>
            <a:r>
              <a:rPr lang="en-US" sz="2800" b="1" dirty="0" smtClean="0"/>
              <a:t> links per channel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309" y="5273524"/>
            <a:ext cx="8720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Omni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74332" y="5274290"/>
            <a:ext cx="8720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Wide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46443" y="5274290"/>
            <a:ext cx="1103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Phocus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37000" y="5274290"/>
            <a:ext cx="12276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Narrow</a:t>
            </a:r>
            <a:endParaRPr lang="en-US" sz="20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7"/>
    </mc:Choice>
    <mc:Fallback xmlns="">
      <p:transition xmlns:p14="http://schemas.microsoft.com/office/powerpoint/2010/main" spd="slow" advTm="341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 GHz offers</a:t>
            </a:r>
            <a:r>
              <a:rPr lang="en-US" b="1" i="1" dirty="0"/>
              <a:t> </a:t>
            </a:r>
            <a:r>
              <a:rPr lang="en-US" b="1" i="1" dirty="0" smtClean="0"/>
              <a:t>multi-Gbps</a:t>
            </a:r>
            <a:r>
              <a:rPr lang="en-US" dirty="0" smtClean="0"/>
              <a:t>, </a:t>
            </a:r>
            <a:r>
              <a:rPr lang="en-US" b="1" i="1" dirty="0" smtClean="0"/>
              <a:t>directional</a:t>
            </a:r>
            <a:r>
              <a:rPr lang="en-US" dirty="0" smtClean="0"/>
              <a:t>, </a:t>
            </a:r>
            <a:r>
              <a:rPr lang="en-US" b="1" i="1" dirty="0" smtClean="0"/>
              <a:t>steerable</a:t>
            </a:r>
            <a:r>
              <a:rPr lang="en-US" dirty="0" smtClean="0"/>
              <a:t> </a:t>
            </a:r>
            <a:r>
              <a:rPr lang="en-US" dirty="0"/>
              <a:t>wireless </a:t>
            </a:r>
            <a:r>
              <a:rPr lang="en-US" dirty="0" smtClean="0"/>
              <a:t>links with IEEE 802.11ad</a:t>
            </a:r>
          </a:p>
          <a:p>
            <a:r>
              <a:rPr lang="en-US" dirty="0" smtClean="0"/>
              <a:t>Measurements and simulations show</a:t>
            </a:r>
          </a:p>
          <a:p>
            <a:pPr lvl="1"/>
            <a:r>
              <a:rPr lang="en-US" dirty="0" smtClean="0"/>
              <a:t>Links are </a:t>
            </a:r>
            <a:r>
              <a:rPr lang="en-US" b="1" i="1" dirty="0" smtClean="0"/>
              <a:t>reliable in data centers</a:t>
            </a:r>
          </a:p>
          <a:p>
            <a:pPr lvl="1"/>
            <a:r>
              <a:rPr lang="en-US" dirty="0" smtClean="0"/>
              <a:t>With directionality, links can be </a:t>
            </a:r>
            <a:r>
              <a:rPr lang="en-US" b="1" i="1" dirty="0" smtClean="0"/>
              <a:t>densely deployed</a:t>
            </a:r>
          </a:p>
          <a:p>
            <a:r>
              <a:rPr lang="en-US" dirty="0" smtClean="0"/>
              <a:t>Many additional measurements in paper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Wireless Flyways System Design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3"/>
    </mc:Choice>
    <mc:Fallback xmlns="">
      <p:transition xmlns:p14="http://schemas.microsoft.com/office/powerpoint/2010/main" spd="slow" advTm="51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>
            <a:endCxn id="83" idx="2"/>
          </p:cNvCxnSpPr>
          <p:nvPr/>
        </p:nvCxnSpPr>
        <p:spPr>
          <a:xfrm flipH="1" flipV="1">
            <a:off x="3069757" y="2169426"/>
            <a:ext cx="1163576" cy="35016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0"/>
            <a:endCxn id="83" idx="2"/>
          </p:cNvCxnSpPr>
          <p:nvPr/>
        </p:nvCxnSpPr>
        <p:spPr>
          <a:xfrm flipV="1">
            <a:off x="1794196" y="2169426"/>
            <a:ext cx="1275561" cy="35016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51"/>
          <p:cNvSpPr>
            <a:spLocks noGrp="1"/>
          </p:cNvSpPr>
          <p:nvPr>
            <p:ph sz="half" idx="2"/>
          </p:nvPr>
        </p:nvSpPr>
        <p:spPr>
          <a:xfrm>
            <a:off x="4459111" y="1470376"/>
            <a:ext cx="4227689" cy="4905023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3366FF"/>
                </a:solidFill>
              </a:rPr>
              <a:t>Perform well in average case with job placement</a:t>
            </a:r>
          </a:p>
          <a:p>
            <a:pPr marL="0" indent="0" algn="ctr">
              <a:buNone/>
            </a:pPr>
            <a:endParaRPr lang="en-US" sz="1200" b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Bottlenecks in core can be workload “hotspots”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Today’s data center networks</a:t>
            </a:r>
            <a:br>
              <a:rPr lang="en-US" b="1" dirty="0" smtClean="0"/>
            </a:br>
            <a:r>
              <a:rPr lang="en-US" b="1" dirty="0" smtClean="0"/>
              <a:t>are oversubscribed in the core</a:t>
            </a:r>
            <a:endParaRPr lang="en-US" b="1" dirty="0"/>
          </a:p>
        </p:txBody>
      </p:sp>
      <p:cxnSp>
        <p:nvCxnSpPr>
          <p:cNvPr id="29" name="Straight Connector 28"/>
          <p:cNvCxnSpPr>
            <a:stCxn id="17" idx="3"/>
            <a:endCxn id="25" idx="2"/>
          </p:cNvCxnSpPr>
          <p:nvPr/>
        </p:nvCxnSpPr>
        <p:spPr>
          <a:xfrm flipV="1">
            <a:off x="666245" y="2899075"/>
            <a:ext cx="1127951" cy="52373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62" idx="3"/>
            <a:endCxn id="25" idx="2"/>
          </p:cNvCxnSpPr>
          <p:nvPr/>
        </p:nvCxnSpPr>
        <p:spPr>
          <a:xfrm flipV="1">
            <a:off x="1605877" y="2899075"/>
            <a:ext cx="188319" cy="52373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72" idx="3"/>
            <a:endCxn id="25" idx="2"/>
          </p:cNvCxnSpPr>
          <p:nvPr/>
        </p:nvCxnSpPr>
        <p:spPr>
          <a:xfrm flipH="1" flipV="1">
            <a:off x="1794196" y="2899075"/>
            <a:ext cx="1393333" cy="52373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48869" y="2519591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2629" y="3422808"/>
            <a:ext cx="787232" cy="2801079"/>
            <a:chOff x="496881" y="3422808"/>
            <a:chExt cx="787232" cy="2801079"/>
          </a:xfrm>
        </p:grpSpPr>
        <p:sp>
          <p:nvSpPr>
            <p:cNvPr id="16" name="Rounded Rectangle 15"/>
            <p:cNvSpPr/>
            <p:nvPr/>
          </p:nvSpPr>
          <p:spPr>
            <a:xfrm>
              <a:off x="496882" y="3422809"/>
              <a:ext cx="787230" cy="280107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61756" y="3961862"/>
              <a:ext cx="477145" cy="2114173"/>
              <a:chOff x="647645" y="4046528"/>
              <a:chExt cx="477145" cy="211417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56623" y="514685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61112" y="569702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3200" smtClean="0">
                <a:solidFill>
                  <a:schemeClr val="tx1"/>
                </a:solidFill>
              </a:rPr>
              <a:pPr/>
              <a:t>2</a:t>
            </a:fld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212261" y="3422808"/>
            <a:ext cx="787232" cy="2801079"/>
            <a:chOff x="496881" y="3422808"/>
            <a:chExt cx="787232" cy="2801079"/>
          </a:xfrm>
        </p:grpSpPr>
        <p:sp>
          <p:nvSpPr>
            <p:cNvPr id="59" name="Rounded Rectangle 58"/>
            <p:cNvSpPr/>
            <p:nvPr/>
          </p:nvSpPr>
          <p:spPr>
            <a:xfrm>
              <a:off x="496882" y="3422809"/>
              <a:ext cx="787230" cy="280107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 Same Side Corner Rectangle 61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61756" y="3961862"/>
              <a:ext cx="477145" cy="2114173"/>
              <a:chOff x="647645" y="4046528"/>
              <a:chExt cx="477145" cy="211417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56623" y="514685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61112" y="569702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793913" y="3422808"/>
            <a:ext cx="787232" cy="2801079"/>
            <a:chOff x="496881" y="3422808"/>
            <a:chExt cx="787232" cy="2801079"/>
          </a:xfrm>
        </p:grpSpPr>
        <p:sp>
          <p:nvSpPr>
            <p:cNvPr id="71" name="Rounded Rectangle 70"/>
            <p:cNvSpPr/>
            <p:nvPr/>
          </p:nvSpPr>
          <p:spPr>
            <a:xfrm>
              <a:off x="496882" y="3422809"/>
              <a:ext cx="787230" cy="280107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 Same Side Corner Rectangle 71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61756" y="3961862"/>
              <a:ext cx="477145" cy="2114173"/>
              <a:chOff x="647645" y="4046528"/>
              <a:chExt cx="477145" cy="2114173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56623" y="514685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61112" y="569702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144889" y="4512027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83" name="Rectangle 82"/>
          <p:cNvSpPr/>
          <p:nvPr/>
        </p:nvSpPr>
        <p:spPr>
          <a:xfrm>
            <a:off x="2524430" y="1789942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83288" y="2165648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27"/>
    </mc:Choice>
    <mc:Fallback xmlns="">
      <p:transition xmlns:p14="http://schemas.microsoft.com/office/powerpoint/2010/main" spd="slow" advTm="509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Arrow Connector 105"/>
          <p:cNvCxnSpPr>
            <a:stCxn id="20" idx="1"/>
            <a:endCxn id="25" idx="5"/>
          </p:cNvCxnSpPr>
          <p:nvPr/>
        </p:nvCxnSpPr>
        <p:spPr>
          <a:xfrm flipH="1" flipV="1">
            <a:off x="2956946" y="4839539"/>
            <a:ext cx="769263" cy="523015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6" idx="3"/>
            <a:endCxn id="28" idx="7"/>
          </p:cNvCxnSpPr>
          <p:nvPr/>
        </p:nvCxnSpPr>
        <p:spPr>
          <a:xfrm flipH="1">
            <a:off x="1869798" y="2316838"/>
            <a:ext cx="769264" cy="2204817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1" idx="1"/>
            <a:endCxn id="26" idx="5"/>
          </p:cNvCxnSpPr>
          <p:nvPr/>
        </p:nvCxnSpPr>
        <p:spPr>
          <a:xfrm flipH="1" flipV="1">
            <a:off x="4044093" y="4839539"/>
            <a:ext cx="769264" cy="523015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0" idx="0"/>
            <a:endCxn id="26" idx="4"/>
          </p:cNvCxnSpPr>
          <p:nvPr/>
        </p:nvCxnSpPr>
        <p:spPr>
          <a:xfrm flipV="1">
            <a:off x="3885151" y="4905375"/>
            <a:ext cx="0" cy="391343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80081" y="1810544"/>
            <a:ext cx="5035846" cy="4058304"/>
            <a:chOff x="284042" y="1580445"/>
            <a:chExt cx="6164736" cy="4968058"/>
          </a:xfrm>
          <a:solidFill>
            <a:srgbClr val="77933C"/>
          </a:solidFill>
        </p:grpSpPr>
        <p:sp>
          <p:nvSpPr>
            <p:cNvPr id="36" name="Rectangle 35"/>
            <p:cNvSpPr/>
            <p:nvPr/>
          </p:nvSpPr>
          <p:spPr>
            <a:xfrm>
              <a:off x="284042" y="1580445"/>
              <a:ext cx="6164736" cy="4968058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9535" y="1730496"/>
              <a:ext cx="5873750" cy="4667955"/>
              <a:chOff x="1036308" y="1758718"/>
              <a:chExt cx="5873750" cy="4667955"/>
            </a:xfrm>
            <a:grpFill/>
          </p:grpSpPr>
          <p:sp>
            <p:nvSpPr>
              <p:cNvPr id="5" name="Oval 4"/>
              <p:cNvSpPr/>
              <p:nvPr/>
            </p:nvSpPr>
            <p:spPr>
              <a:xfrm>
                <a:off x="1036308" y="1758718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8016" y="1758718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028870" y="1758718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359725" y="1758718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367162" y="1758718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36308" y="2788123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698016" y="2788123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28870" y="2788123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359725" y="2788123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67162" y="2788123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36308" y="5876340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698016" y="5876340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028870" y="5876340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359725" y="5876340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367162" y="5876340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036308" y="4846935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698016" y="4846935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28870" y="4846935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9725" y="4846935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367162" y="4846935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36308" y="3817529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98016" y="3817529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028870" y="3817529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359725" y="3817529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67162" y="3817529"/>
                <a:ext cx="550333" cy="550333"/>
              </a:xfrm>
              <a:prstGeom prst="ellipse">
                <a:avLst/>
              </a:prstGeom>
              <a:grp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265333" y="1120249"/>
            <a:ext cx="2984526" cy="2795321"/>
            <a:chOff x="6265333" y="781585"/>
            <a:chExt cx="2984526" cy="2795321"/>
          </a:xfrm>
        </p:grpSpPr>
        <p:sp>
          <p:nvSpPr>
            <p:cNvPr id="44" name="Rounded Rectangle 43"/>
            <p:cNvSpPr/>
            <p:nvPr/>
          </p:nvSpPr>
          <p:spPr>
            <a:xfrm>
              <a:off x="6265333" y="2292795"/>
              <a:ext cx="2257778" cy="12841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0000"/>
                  </a:solidFill>
                </a:rPr>
                <a:t>DC</a:t>
              </a:r>
              <a:br>
                <a:rPr lang="en-US" sz="3600" b="1" dirty="0" smtClean="0">
                  <a:solidFill>
                    <a:srgbClr val="000000"/>
                  </a:solidFill>
                </a:rPr>
              </a:br>
              <a:r>
                <a:rPr lang="en-US" sz="3600" b="1" dirty="0" smtClean="0">
                  <a:solidFill>
                    <a:srgbClr val="000000"/>
                  </a:solidFill>
                </a:rPr>
                <a:t>Scheduler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314752" y="1195530"/>
              <a:ext cx="832505" cy="1080323"/>
              <a:chOff x="6977969" y="1212472"/>
              <a:chExt cx="832505" cy="1080323"/>
            </a:xfrm>
          </p:grpSpPr>
          <p:cxnSp>
            <p:nvCxnSpPr>
              <p:cNvPr id="46" name="Straight Arrow Connector 45"/>
              <p:cNvCxnSpPr>
                <a:stCxn id="48" idx="2"/>
                <a:endCxn id="44" idx="0"/>
              </p:cNvCxnSpPr>
              <p:nvPr/>
            </p:nvCxnSpPr>
            <p:spPr>
              <a:xfrm>
                <a:off x="7394222" y="1735692"/>
                <a:ext cx="0" cy="557103"/>
              </a:xfrm>
              <a:prstGeom prst="straightConnector1">
                <a:avLst/>
              </a:prstGeom>
              <a:ln w="571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977969" y="1212472"/>
                <a:ext cx="832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Jobs</a:t>
                </a:r>
                <a:endParaRPr lang="en-US" sz="2800" b="1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842504" y="781585"/>
              <a:ext cx="2407355" cy="1511210"/>
              <a:chOff x="6002868" y="781585"/>
              <a:chExt cx="2407355" cy="151121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7224889" y="1735692"/>
                <a:ext cx="0" cy="557103"/>
              </a:xfrm>
              <a:prstGeom prst="straightConnector1">
                <a:avLst/>
              </a:prstGeom>
              <a:ln w="571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6002868" y="781585"/>
                <a:ext cx="2407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Data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placement</a:t>
                </a:r>
                <a:endParaRPr lang="en-US" sz="2800" b="1" dirty="0"/>
              </a:p>
            </p:txBody>
          </p:sp>
        </p:grpSp>
      </p:grpSp>
      <p:cxnSp>
        <p:nvCxnSpPr>
          <p:cNvPr id="64" name="Elbow Connector 63"/>
          <p:cNvCxnSpPr>
            <a:stCxn id="44" idx="1"/>
            <a:endCxn id="36" idx="3"/>
          </p:cNvCxnSpPr>
          <p:nvPr/>
        </p:nvCxnSpPr>
        <p:spPr>
          <a:xfrm rot="10800000" flipV="1">
            <a:off x="5315927" y="3273514"/>
            <a:ext cx="949406" cy="566181"/>
          </a:xfrm>
          <a:prstGeom prst="bentConnector3">
            <a:avLst/>
          </a:prstGeom>
          <a:ln w="5715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6265333" y="4654662"/>
            <a:ext cx="2257778" cy="128411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Flyway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Controller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stCxn id="44" idx="2"/>
            <a:endCxn id="66" idx="0"/>
          </p:cNvCxnSpPr>
          <p:nvPr/>
        </p:nvCxnSpPr>
        <p:spPr>
          <a:xfrm>
            <a:off x="7394222" y="3915570"/>
            <a:ext cx="0" cy="73909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505731" y="3957160"/>
            <a:ext cx="158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Demands</a:t>
            </a:r>
            <a:endParaRPr lang="en-US" sz="2800" b="1" dirty="0"/>
          </a:p>
        </p:txBody>
      </p:sp>
      <p:cxnSp>
        <p:nvCxnSpPr>
          <p:cNvPr id="74" name="Elbow Connector 73"/>
          <p:cNvCxnSpPr>
            <a:stCxn id="66" idx="1"/>
          </p:cNvCxnSpPr>
          <p:nvPr/>
        </p:nvCxnSpPr>
        <p:spPr>
          <a:xfrm rot="10800000">
            <a:off x="5315927" y="4455820"/>
            <a:ext cx="949407" cy="840899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56" name="Straight Arrow Connector 82"/>
          <p:cNvCxnSpPr>
            <a:stCxn id="6" idx="2"/>
            <a:endCxn id="28" idx="0"/>
          </p:cNvCxnSpPr>
          <p:nvPr/>
        </p:nvCxnSpPr>
        <p:spPr>
          <a:xfrm rot="10800000" flipV="1">
            <a:off x="1710856" y="2157895"/>
            <a:ext cx="862370" cy="2297923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83"/>
          <p:cNvCxnSpPr>
            <a:stCxn id="6" idx="4"/>
            <a:endCxn id="26" idx="2"/>
          </p:cNvCxnSpPr>
          <p:nvPr/>
        </p:nvCxnSpPr>
        <p:spPr>
          <a:xfrm rot="16200000" flipH="1">
            <a:off x="2080227" y="3100450"/>
            <a:ext cx="2297923" cy="862369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86"/>
          <p:cNvCxnSpPr>
            <a:stCxn id="7" idx="6"/>
            <a:endCxn id="15" idx="0"/>
          </p:cNvCxnSpPr>
          <p:nvPr/>
        </p:nvCxnSpPr>
        <p:spPr>
          <a:xfrm>
            <a:off x="4109929" y="2157896"/>
            <a:ext cx="862370" cy="616122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90"/>
          <p:cNvCxnSpPr>
            <a:stCxn id="21" idx="0"/>
            <a:endCxn id="26" idx="6"/>
          </p:cNvCxnSpPr>
          <p:nvPr/>
        </p:nvCxnSpPr>
        <p:spPr>
          <a:xfrm rot="16200000" flipV="1">
            <a:off x="4233054" y="4557473"/>
            <a:ext cx="616121" cy="862370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93"/>
          <p:cNvCxnSpPr>
            <a:stCxn id="20" idx="2"/>
            <a:endCxn id="25" idx="4"/>
          </p:cNvCxnSpPr>
          <p:nvPr/>
        </p:nvCxnSpPr>
        <p:spPr>
          <a:xfrm rot="10800000">
            <a:off x="2798005" y="4905376"/>
            <a:ext cx="862369" cy="616121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Flyway controller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83556" y="1417639"/>
            <a:ext cx="6203244" cy="3789361"/>
          </a:xfrm>
          <a:prstGeom prst="roundRect">
            <a:avLst/>
          </a:prstGeom>
          <a:noFill/>
          <a:ln w="57150" cmpd="sng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08824" y="3312320"/>
            <a:ext cx="774732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9076" y="2835266"/>
            <a:ext cx="1589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Traffic</a:t>
            </a:r>
          </a:p>
          <a:p>
            <a:r>
              <a:rPr lang="en-US" sz="2800" b="1" dirty="0" smtClean="0"/>
              <a:t>Demands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134556" y="1714770"/>
            <a:ext cx="2906890" cy="12900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Wireless links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&amp; Rates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34557" y="3616948"/>
            <a:ext cx="2906888" cy="129009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Compute optimal </a:t>
            </a:r>
            <a:r>
              <a:rPr lang="en-US" sz="2800" b="1" dirty="0">
                <a:solidFill>
                  <a:srgbClr val="000000"/>
                </a:solidFill>
              </a:rPr>
              <a:t>F</a:t>
            </a:r>
            <a:r>
              <a:rPr lang="en-US" sz="2800" b="1" dirty="0" smtClean="0">
                <a:solidFill>
                  <a:srgbClr val="000000"/>
                </a:solidFill>
              </a:rPr>
              <a:t>lyways set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16" name="Elbow Connector 15"/>
          <p:cNvCxnSpPr>
            <a:stCxn id="5" idx="1"/>
            <a:endCxn id="14" idx="1"/>
          </p:cNvCxnSpPr>
          <p:nvPr/>
        </p:nvCxnSpPr>
        <p:spPr>
          <a:xfrm rot="10800000" flipH="1" flipV="1">
            <a:off x="2483555" y="3312320"/>
            <a:ext cx="1651001" cy="949678"/>
          </a:xfrm>
          <a:prstGeom prst="bentConnector3">
            <a:avLst>
              <a:gd name="adj1" fmla="val 49402"/>
            </a:avLst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4" idx="0"/>
          </p:cNvCxnSpPr>
          <p:nvPr/>
        </p:nvCxnSpPr>
        <p:spPr>
          <a:xfrm>
            <a:off x="5588001" y="3004869"/>
            <a:ext cx="0" cy="61207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08823" y="3312236"/>
            <a:ext cx="774732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794861" y="4907047"/>
            <a:ext cx="3597559" cy="1299067"/>
            <a:chOff x="3794861" y="4907047"/>
            <a:chExt cx="3597559" cy="1299067"/>
          </a:xfrm>
        </p:grpSpPr>
        <p:cxnSp>
          <p:nvCxnSpPr>
            <p:cNvPr id="23" name="Straight Arrow Connector 22"/>
            <p:cNvCxnSpPr>
              <a:stCxn id="14" idx="2"/>
            </p:cNvCxnSpPr>
            <p:nvPr/>
          </p:nvCxnSpPr>
          <p:spPr>
            <a:xfrm>
              <a:off x="5588001" y="4907047"/>
              <a:ext cx="0" cy="82206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794861" y="5559783"/>
              <a:ext cx="3597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Configure flyways</a:t>
              </a:r>
              <a:endParaRPr lang="en-US" sz="3600" b="1" dirty="0"/>
            </a:p>
          </p:txBody>
        </p:sp>
      </p:grpSp>
      <p:cxnSp>
        <p:nvCxnSpPr>
          <p:cNvPr id="36" name="Elbow Connector 35"/>
          <p:cNvCxnSpPr>
            <a:stCxn id="24" idx="3"/>
            <a:endCxn id="12" idx="3"/>
          </p:cNvCxnSpPr>
          <p:nvPr/>
        </p:nvCxnSpPr>
        <p:spPr>
          <a:xfrm flipH="1" flipV="1">
            <a:off x="7041446" y="2359820"/>
            <a:ext cx="350974" cy="3523129"/>
          </a:xfrm>
          <a:prstGeom prst="bentConnector3">
            <a:avLst>
              <a:gd name="adj1" fmla="val -145544"/>
            </a:avLst>
          </a:prstGeom>
          <a:ln w="76200" cmpd="sng"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5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Flyway controller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83556" y="1417639"/>
            <a:ext cx="6203244" cy="3789361"/>
          </a:xfrm>
          <a:prstGeom prst="roundRect">
            <a:avLst/>
          </a:prstGeom>
          <a:noFill/>
          <a:ln w="57150" cmpd="sng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076" y="2835266"/>
            <a:ext cx="1589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Traffic</a:t>
            </a:r>
          </a:p>
          <a:p>
            <a:r>
              <a:rPr lang="en-US" sz="2800" b="1" dirty="0" smtClean="0"/>
              <a:t>Demands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134556" y="1714770"/>
            <a:ext cx="2906890" cy="12900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Wireless links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&amp; Rates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34557" y="3616948"/>
            <a:ext cx="2906888" cy="129009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0000"/>
                </a:solidFill>
              </a:rPr>
              <a:t>Iteratively choose best flyway</a:t>
            </a:r>
          </a:p>
        </p:txBody>
      </p:sp>
      <p:cxnSp>
        <p:nvCxnSpPr>
          <p:cNvPr id="16" name="Elbow Connector 15"/>
          <p:cNvCxnSpPr>
            <a:stCxn id="7" idx="3"/>
            <a:endCxn id="14" idx="1"/>
          </p:cNvCxnSpPr>
          <p:nvPr/>
        </p:nvCxnSpPr>
        <p:spPr>
          <a:xfrm>
            <a:off x="1708824" y="3312320"/>
            <a:ext cx="2425733" cy="949678"/>
          </a:xfrm>
          <a:prstGeom prst="bentConnector3">
            <a:avLst>
              <a:gd name="adj1" fmla="val 50000"/>
            </a:avLst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4" idx="0"/>
          </p:cNvCxnSpPr>
          <p:nvPr/>
        </p:nvCxnSpPr>
        <p:spPr>
          <a:xfrm>
            <a:off x="5588001" y="3004869"/>
            <a:ext cx="0" cy="61207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7041445" y="1579647"/>
            <a:ext cx="1485542" cy="2682351"/>
            <a:chOff x="7041445" y="1579647"/>
            <a:chExt cx="1485542" cy="2682351"/>
          </a:xfrm>
        </p:grpSpPr>
        <p:cxnSp>
          <p:nvCxnSpPr>
            <p:cNvPr id="46" name="Elbow Connector 45"/>
            <p:cNvCxnSpPr>
              <a:stCxn id="14" idx="3"/>
            </p:cNvCxnSpPr>
            <p:nvPr/>
          </p:nvCxnSpPr>
          <p:spPr>
            <a:xfrm flipV="1">
              <a:off x="7041445" y="2243667"/>
              <a:ext cx="12700" cy="2018331"/>
            </a:xfrm>
            <a:prstGeom prst="bentConnector4">
              <a:avLst>
                <a:gd name="adj1" fmla="val 3977780"/>
                <a:gd name="adj2" fmla="val 99539"/>
              </a:avLst>
            </a:prstGeom>
            <a:ln w="76200" cmpd="sng">
              <a:solidFill>
                <a:schemeClr val="accent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40031" y="1579647"/>
              <a:ext cx="12869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Update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89221" y="4907047"/>
            <a:ext cx="3597559" cy="1299067"/>
            <a:chOff x="3789221" y="4907047"/>
            <a:chExt cx="3597559" cy="1299067"/>
          </a:xfrm>
        </p:grpSpPr>
        <p:cxnSp>
          <p:nvCxnSpPr>
            <p:cNvPr id="23" name="Straight Arrow Connector 22"/>
            <p:cNvCxnSpPr>
              <a:stCxn id="14" idx="2"/>
            </p:cNvCxnSpPr>
            <p:nvPr/>
          </p:nvCxnSpPr>
          <p:spPr>
            <a:xfrm>
              <a:off x="5588001" y="4907047"/>
              <a:ext cx="0" cy="82206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89221" y="5559783"/>
              <a:ext cx="3597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Configure flyways</a:t>
              </a:r>
              <a:endParaRPr lang="en-US" sz="3600" b="1" dirty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5588001" y="3006280"/>
            <a:ext cx="0" cy="612079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041445" y="4282935"/>
            <a:ext cx="1446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More?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91452" y="2853823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Y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58556" y="5082780"/>
            <a:ext cx="488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4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53557" y="1591733"/>
            <a:ext cx="47977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to </a:t>
            </a:r>
            <a:r>
              <a:rPr lang="en-US" b="1" i="1" dirty="0" smtClean="0"/>
              <a:t>setup links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i="1" dirty="0" smtClean="0"/>
              <a:t>predict bitrates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i="1" dirty="0" smtClean="0"/>
              <a:t>manage interference</a:t>
            </a:r>
          </a:p>
          <a:p>
            <a:pPr algn="ctr"/>
            <a:endParaRPr lang="en-US" dirty="0"/>
          </a:p>
          <a:p>
            <a:pPr algn="ctr"/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/>
              <a:t>How to </a:t>
            </a:r>
            <a:r>
              <a:rPr lang="en-US" b="1" i="1" dirty="0" smtClean="0"/>
              <a:t>select flyways </a:t>
            </a:r>
            <a:r>
              <a:rPr lang="en-US" dirty="0" smtClean="0"/>
              <a:t>that will </a:t>
            </a:r>
            <a:r>
              <a:rPr lang="en-US" b="1" i="1" dirty="0" smtClean="0"/>
              <a:t>improve performance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Flyway controller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34556" y="1714770"/>
            <a:ext cx="2906890" cy="12900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Wireless links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&amp; Rates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34557" y="3616948"/>
            <a:ext cx="2906888" cy="129009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0000"/>
                </a:solidFill>
              </a:rPr>
              <a:t>Iteratively choose best flyway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0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40885 -1.48148E-6 " pathEditMode="relative" rAng="0" ptsTypes="AA">
                                      <p:cBhvr>
                                        <p:cTn id="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41059 -0.00209 " pathEditMode="relative" rAng="0" ptsTypes="AA">
                                      <p:cBhvr>
                                        <p:cTn id="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2695218" y="2342444"/>
            <a:ext cx="4117622" cy="1707445"/>
          </a:xfrm>
          <a:prstGeom prst="bentConnector3">
            <a:avLst>
              <a:gd name="adj1" fmla="val 308"/>
            </a:avLst>
          </a:prstGeom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" y="468488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E46C0A"/>
                </a:solidFill>
              </a:rPr>
              <a:t>Leverage the </a:t>
            </a:r>
            <a:r>
              <a:rPr lang="en-US" sz="3200" b="1" i="1" dirty="0" smtClean="0">
                <a:solidFill>
                  <a:srgbClr val="E46C0A"/>
                </a:solidFill>
              </a:rPr>
              <a:t>wired backbone</a:t>
            </a:r>
            <a:r>
              <a:rPr lang="en-US" sz="3200" i="1" dirty="0">
                <a:solidFill>
                  <a:srgbClr val="E46C0A"/>
                </a:solidFill>
              </a:rPr>
              <a:t/>
            </a:r>
            <a:br>
              <a:rPr lang="en-US" sz="3200" i="1" dirty="0">
                <a:solidFill>
                  <a:srgbClr val="E46C0A"/>
                </a:solidFill>
              </a:rPr>
            </a:br>
            <a:r>
              <a:rPr lang="en-US" sz="3200" i="1" dirty="0" smtClean="0">
                <a:solidFill>
                  <a:srgbClr val="E46C0A"/>
                </a:solidFill>
              </a:rPr>
              <a:t>to </a:t>
            </a:r>
            <a:r>
              <a:rPr lang="en-US" sz="3200" b="1" i="1" dirty="0" smtClean="0">
                <a:solidFill>
                  <a:srgbClr val="E46C0A"/>
                </a:solidFill>
              </a:rPr>
              <a:t>sidestep issues of coordination</a:t>
            </a:r>
            <a:endParaRPr lang="en-US" sz="3200" b="1" i="1" dirty="0">
              <a:solidFill>
                <a:srgbClr val="E46C0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Coordinating devices</a:t>
            </a:r>
            <a:endParaRPr lang="en-US" b="1" dirty="0"/>
          </a:p>
        </p:txBody>
      </p:sp>
      <p:sp>
        <p:nvSpPr>
          <p:cNvPr id="9" name="Isosceles Triangle 8"/>
          <p:cNvSpPr/>
          <p:nvPr/>
        </p:nvSpPr>
        <p:spPr>
          <a:xfrm rot="6704730">
            <a:off x="5620628" y="2732792"/>
            <a:ext cx="903111" cy="1890889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43499" y="3722511"/>
            <a:ext cx="550333" cy="550333"/>
          </a:xfrm>
          <a:prstGeom prst="ellipse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7615019">
            <a:off x="2884538" y="1826862"/>
            <a:ext cx="903111" cy="1619833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5393175">
            <a:off x="2982790" y="1439175"/>
            <a:ext cx="903111" cy="1619833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27066" y="2522182"/>
            <a:ext cx="116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✘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20106" y="2086446"/>
            <a:ext cx="550333" cy="550333"/>
          </a:xfrm>
          <a:prstGeom prst="ellipse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2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44"/>
    </mc:Choice>
    <mc:Fallback xmlns="">
      <p:transition xmlns:p14="http://schemas.microsoft.com/office/powerpoint/2010/main" spd="slow" advTm="495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1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/>
          <p:cNvSpPr/>
          <p:nvPr/>
        </p:nvSpPr>
        <p:spPr>
          <a:xfrm rot="13830331">
            <a:off x="1517343" y="3237525"/>
            <a:ext cx="903111" cy="1619833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3030331">
            <a:off x="3228474" y="1817818"/>
            <a:ext cx="903111" cy="1619833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3830331">
            <a:off x="1517343" y="3268285"/>
            <a:ext cx="903111" cy="1619833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Orienting antennas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87333" y="2627734"/>
            <a:ext cx="4444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Traditional algorithms </a:t>
            </a:r>
            <a:r>
              <a:rPr lang="en-US" sz="3200" i="1" dirty="0" smtClean="0"/>
              <a:t>search</a:t>
            </a:r>
            <a:r>
              <a:rPr lang="en-US" sz="3200" dirty="0" smtClean="0"/>
              <a:t>, e.g. </a:t>
            </a:r>
            <a:r>
              <a:rPr lang="en-US" sz="3200" b="1" dirty="0" smtClean="0"/>
              <a:t>sector sweep</a:t>
            </a:r>
          </a:p>
          <a:p>
            <a:pPr algn="ctr"/>
            <a:endParaRPr lang="en-US" sz="3200" i="1" dirty="0">
              <a:solidFill>
                <a:srgbClr val="F79646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E46C0A"/>
                </a:solidFill>
              </a:rPr>
              <a:t>Data center topology is</a:t>
            </a:r>
            <a:r>
              <a:rPr lang="en-US" sz="3200" b="1" i="1" dirty="0" smtClean="0">
                <a:solidFill>
                  <a:srgbClr val="E46C0A"/>
                </a:solidFill>
              </a:rPr>
              <a:t> known </a:t>
            </a:r>
            <a:r>
              <a:rPr lang="en-US" sz="3200" i="1" dirty="0" smtClean="0">
                <a:solidFill>
                  <a:srgbClr val="E46C0A"/>
                </a:solidFill>
              </a:rPr>
              <a:t>and</a:t>
            </a:r>
            <a:r>
              <a:rPr lang="en-US" sz="3200" b="1" i="1" dirty="0" smtClean="0">
                <a:solidFill>
                  <a:srgbClr val="E46C0A"/>
                </a:solidFill>
              </a:rPr>
              <a:t> stable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270260" y="2946586"/>
            <a:ext cx="3234198" cy="3618776"/>
            <a:chOff x="-270260" y="2946586"/>
            <a:chExt cx="3234198" cy="3618776"/>
          </a:xfrm>
        </p:grpSpPr>
        <p:grpSp>
          <p:nvGrpSpPr>
            <p:cNvPr id="15" name="Group 14"/>
            <p:cNvGrpSpPr/>
            <p:nvPr/>
          </p:nvGrpSpPr>
          <p:grpSpPr>
            <a:xfrm rot="18990034">
              <a:off x="-111528" y="3353322"/>
              <a:ext cx="2093632" cy="3212040"/>
              <a:chOff x="-270260" y="2946586"/>
              <a:chExt cx="2093632" cy="3212040"/>
            </a:xfrm>
          </p:grpSpPr>
          <p:sp>
            <p:nvSpPr>
              <p:cNvPr id="16" name="Isosceles Triangle 15"/>
              <p:cNvSpPr/>
              <p:nvPr/>
            </p:nvSpPr>
            <p:spPr>
              <a:xfrm rot="11040297">
                <a:off x="920261" y="2946586"/>
                <a:ext cx="903111" cy="1619833"/>
              </a:xfrm>
              <a:prstGeom prst="triangl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5640297">
                <a:off x="88101" y="3686777"/>
                <a:ext cx="903111" cy="1619833"/>
              </a:xfrm>
              <a:prstGeom prst="triangl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240297">
                <a:off x="819988" y="4538793"/>
                <a:ext cx="903111" cy="1619833"/>
              </a:xfrm>
              <a:prstGeom prst="triangl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270260" y="2946586"/>
              <a:ext cx="3234198" cy="3212040"/>
              <a:chOff x="-270260" y="2946586"/>
              <a:chExt cx="3234198" cy="3212040"/>
            </a:xfrm>
          </p:grpSpPr>
          <p:sp>
            <p:nvSpPr>
              <p:cNvPr id="10" name="Isosceles Triangle 9"/>
              <p:cNvSpPr/>
              <p:nvPr/>
            </p:nvSpPr>
            <p:spPr>
              <a:xfrm rot="11040297">
                <a:off x="920261" y="2946586"/>
                <a:ext cx="903111" cy="1619833"/>
              </a:xfrm>
              <a:prstGeom prst="triangl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6440297">
                <a:off x="1702466" y="3792697"/>
                <a:ext cx="903111" cy="1619833"/>
              </a:xfrm>
              <a:prstGeom prst="triangl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5640297">
                <a:off x="88101" y="3686777"/>
                <a:ext cx="903111" cy="1619833"/>
              </a:xfrm>
              <a:prstGeom prst="triangl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240297">
                <a:off x="819988" y="4538793"/>
                <a:ext cx="903111" cy="1619833"/>
              </a:xfrm>
              <a:prstGeom prst="triangl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 rot="18511922">
            <a:off x="1063367" y="4279937"/>
            <a:ext cx="550333" cy="550333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13667" y="1846623"/>
            <a:ext cx="550333" cy="550333"/>
          </a:xfrm>
          <a:prstGeom prst="ellipse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0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62"/>
    </mc:Choice>
    <mc:Fallback xmlns="">
      <p:transition xmlns:p14="http://schemas.microsoft.com/office/powerpoint/2010/main" spd="slow" advTm="808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/>
          <p:cNvSpPr/>
          <p:nvPr/>
        </p:nvSpPr>
        <p:spPr>
          <a:xfrm rot="13830331">
            <a:off x="1517343" y="3237525"/>
            <a:ext cx="903111" cy="1619833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3030331">
            <a:off x="3228474" y="1817818"/>
            <a:ext cx="903111" cy="1619833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3830331">
            <a:off x="1517343" y="3268285"/>
            <a:ext cx="903111" cy="1619833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Predicting bitrate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42446" y="1974144"/>
            <a:ext cx="53923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</a:t>
            </a:r>
            <a:r>
              <a:rPr lang="en-US" sz="3200" dirty="0"/>
              <a:t>is </a:t>
            </a:r>
            <a:r>
              <a:rPr lang="en-US" sz="3200" b="1" dirty="0" smtClean="0"/>
              <a:t>hard in</a:t>
            </a:r>
            <a:br>
              <a:rPr lang="en-US" sz="3200" b="1" dirty="0" smtClean="0"/>
            </a:br>
            <a:r>
              <a:rPr lang="en-US" sz="3200" b="1" dirty="0" smtClean="0"/>
              <a:t>multi-path</a:t>
            </a:r>
            <a:r>
              <a:rPr lang="en-US" sz="3200" dirty="0" smtClean="0"/>
              <a:t> environments</a:t>
            </a:r>
          </a:p>
          <a:p>
            <a:pPr algn="ctr"/>
            <a:endParaRPr lang="en-US" sz="3200" dirty="0">
              <a:solidFill>
                <a:srgbClr val="F79646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E46C0A"/>
                </a:solidFill>
              </a:rPr>
              <a:t>Directionality alleviates</a:t>
            </a:r>
          </a:p>
          <a:p>
            <a:pPr algn="ctr"/>
            <a:r>
              <a:rPr lang="en-US" sz="3200" b="1" i="1" dirty="0" smtClean="0">
                <a:solidFill>
                  <a:srgbClr val="E46C0A"/>
                </a:solidFill>
              </a:rPr>
              <a:t>multi-path</a:t>
            </a:r>
            <a:r>
              <a:rPr lang="en-US" sz="3200" i="1" dirty="0">
                <a:solidFill>
                  <a:srgbClr val="E46C0A"/>
                </a:solidFill>
              </a:rPr>
              <a:t>:</a:t>
            </a:r>
            <a:r>
              <a:rPr lang="en-US" sz="3200" i="1" dirty="0" smtClean="0">
                <a:solidFill>
                  <a:srgbClr val="E46C0A"/>
                </a:solidFill>
              </a:rPr>
              <a:t> </a:t>
            </a:r>
            <a:r>
              <a:rPr lang="en-US" sz="3200" b="1" i="1" dirty="0" smtClean="0">
                <a:solidFill>
                  <a:srgbClr val="E46C0A"/>
                </a:solidFill>
              </a:rPr>
              <a:t>SNR lookup table</a:t>
            </a:r>
          </a:p>
          <a:p>
            <a:pPr algn="ctr"/>
            <a:r>
              <a:rPr lang="en-US" sz="3200" b="1" dirty="0" smtClean="0">
                <a:solidFill>
                  <a:srgbClr val="E46C0A"/>
                </a:solidFill>
              </a:rPr>
              <a:t>[DIRC, SIGCOMM’09]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Use </a:t>
            </a:r>
            <a:r>
              <a:rPr lang="en-US" sz="3200" b="1" dirty="0" smtClean="0"/>
              <a:t>SINR for interference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8511922">
            <a:off x="1063367" y="4279937"/>
            <a:ext cx="550333" cy="550333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13667" y="1846623"/>
            <a:ext cx="550333" cy="550333"/>
          </a:xfrm>
          <a:prstGeom prst="ellipse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7524589">
            <a:off x="2940548" y="4881408"/>
            <a:ext cx="903111" cy="189088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1233822">
            <a:off x="3738501" y="5988977"/>
            <a:ext cx="550333" cy="550333"/>
          </a:xfrm>
          <a:prstGeom prst="ellipse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4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62"/>
    </mc:Choice>
    <mc:Fallback xmlns="">
      <p:transition xmlns:p14="http://schemas.microsoft.com/office/powerpoint/2010/main" spd="slow" advTm="808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endCxn id="6" idx="2"/>
          </p:cNvCxnSpPr>
          <p:nvPr/>
        </p:nvCxnSpPr>
        <p:spPr>
          <a:xfrm>
            <a:off x="2167466" y="3287890"/>
            <a:ext cx="4188170" cy="4335"/>
          </a:xfrm>
          <a:prstGeom prst="line">
            <a:avLst/>
          </a:prstGeom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High-efficiency MAC</a:t>
            </a:r>
            <a:endParaRPr lang="en-US" b="1" dirty="0"/>
          </a:p>
        </p:txBody>
      </p:sp>
      <p:pic>
        <p:nvPicPr>
          <p:cNvPr id="16" name="Picture 15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33" y="2531575"/>
            <a:ext cx="546847" cy="615203"/>
          </a:xfrm>
          <a:prstGeom prst="rect">
            <a:avLst/>
          </a:prstGeom>
        </p:spPr>
      </p:pic>
      <p:pic>
        <p:nvPicPr>
          <p:cNvPr id="18" name="Picture 17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2212" y="2531575"/>
            <a:ext cx="546847" cy="6152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5636" y="3017058"/>
            <a:ext cx="550333" cy="550333"/>
          </a:xfrm>
          <a:prstGeom prst="ellipse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47324" y="3017058"/>
            <a:ext cx="550333" cy="550333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799303" y="2291686"/>
            <a:ext cx="1377586" cy="47977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16223" y="2291686"/>
            <a:ext cx="268434" cy="47977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37057" y="3567391"/>
            <a:ext cx="268434" cy="47977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23468" y="3567391"/>
            <a:ext cx="268434" cy="47977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99236" y="3567391"/>
            <a:ext cx="268434" cy="47977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05111" y="2291686"/>
            <a:ext cx="1380744" cy="47977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294" y="4318000"/>
            <a:ext cx="69652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Offload small reverse TCP</a:t>
            </a:r>
            <a:br>
              <a:rPr lang="en-US" sz="3600" dirty="0" smtClean="0"/>
            </a:br>
            <a:r>
              <a:rPr lang="en-US" sz="3600" dirty="0" smtClean="0"/>
              <a:t>packets</a:t>
            </a:r>
            <a:r>
              <a:rPr lang="en-US" sz="3600" dirty="0"/>
              <a:t> </a:t>
            </a:r>
            <a:r>
              <a:rPr lang="en-US" sz="3600" dirty="0" smtClean="0"/>
              <a:t>to wired network:</a:t>
            </a:r>
          </a:p>
          <a:p>
            <a:pPr algn="ctr"/>
            <a:r>
              <a:rPr lang="en-US" sz="3600" b="1" dirty="0" smtClean="0">
                <a:solidFill>
                  <a:srgbClr val="E46C0A"/>
                </a:solidFill>
              </a:rPr>
              <a:t>+25% wireless </a:t>
            </a:r>
            <a:r>
              <a:rPr lang="en-US" sz="3600" b="1" dirty="0" err="1" smtClean="0">
                <a:solidFill>
                  <a:srgbClr val="E46C0A"/>
                </a:solidFill>
              </a:rPr>
              <a:t>goodput</a:t>
            </a:r>
            <a:endParaRPr lang="en-US" sz="3600" b="1" dirty="0">
              <a:solidFill>
                <a:srgbClr val="E46C0A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33"/>
    </mc:Choice>
    <mc:Fallback xmlns="">
      <p:transition xmlns:p14="http://schemas.microsoft.com/office/powerpoint/2010/main" spd="slow" advTm="434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1" animBg="1"/>
      <p:bldP spid="32" grpId="1" animBg="1"/>
      <p:bldP spid="33" grpId="1" animBg="1"/>
      <p:bldP spid="35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53557" y="1591733"/>
            <a:ext cx="47977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to </a:t>
            </a:r>
            <a:r>
              <a:rPr lang="en-US" b="1" i="1" dirty="0" smtClean="0"/>
              <a:t>setup links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i="1" dirty="0" smtClean="0"/>
              <a:t>predict bitrates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i="1" dirty="0" smtClean="0"/>
              <a:t>manage interference</a:t>
            </a:r>
          </a:p>
          <a:p>
            <a:pPr algn="ctr"/>
            <a:endParaRPr lang="en-US" dirty="0"/>
          </a:p>
          <a:p>
            <a:pPr algn="ctr"/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/>
              <a:t>How to </a:t>
            </a:r>
            <a:r>
              <a:rPr lang="en-US" b="1" i="1" dirty="0" smtClean="0"/>
              <a:t>select flyways </a:t>
            </a:r>
            <a:r>
              <a:rPr lang="en-US" dirty="0" smtClean="0"/>
              <a:t>that will </a:t>
            </a:r>
            <a:r>
              <a:rPr lang="en-US" b="1" i="1" dirty="0" smtClean="0"/>
              <a:t>improve performance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Flyway controller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1180" y="3616948"/>
            <a:ext cx="2906888" cy="129009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000000"/>
                </a:solidFill>
              </a:rPr>
              <a:t>Iteratively choose best flyway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178" y="1591733"/>
            <a:ext cx="2906890" cy="12900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Wireless links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&amp; Rates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1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Selecting flyways: Simple example</a:t>
            </a:r>
            <a:endParaRPr lang="en-US" b="1" dirty="0"/>
          </a:p>
        </p:txBody>
      </p:sp>
      <p:sp>
        <p:nvSpPr>
          <p:cNvPr id="57" name="Content Placeholder 56"/>
          <p:cNvSpPr>
            <a:spLocks noGrp="1"/>
          </p:cNvSpPr>
          <p:nvPr>
            <p:ph sz="half" idx="2"/>
          </p:nvPr>
        </p:nvSpPr>
        <p:spPr>
          <a:xfrm>
            <a:off x="4989286" y="1509480"/>
            <a:ext cx="392490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Base 10 Gbps network:</a:t>
            </a:r>
          </a:p>
          <a:p>
            <a:r>
              <a:rPr lang="en-US" b="1" dirty="0" smtClean="0"/>
              <a:t>15 seconds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27850" y="3578029"/>
            <a:ext cx="787232" cy="1671303"/>
            <a:chOff x="496881" y="3422808"/>
            <a:chExt cx="787232" cy="1671303"/>
          </a:xfrm>
        </p:grpSpPr>
        <p:sp>
          <p:nvSpPr>
            <p:cNvPr id="28" name="Rounded Rectangle 27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S1</a:t>
              </a:r>
              <a:endParaRPr lang="en-US" b="1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803203" y="3578030"/>
            <a:ext cx="787232" cy="1671303"/>
            <a:chOff x="496881" y="3422808"/>
            <a:chExt cx="787232" cy="1671303"/>
          </a:xfrm>
        </p:grpSpPr>
        <p:sp>
          <p:nvSpPr>
            <p:cNvPr id="36" name="Rounded Rectangle 35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Same Side Corner Rectangle 36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D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3960550" y="3578029"/>
            <a:ext cx="787232" cy="1671303"/>
            <a:chOff x="496881" y="3422808"/>
            <a:chExt cx="787232" cy="1671303"/>
          </a:xfrm>
        </p:grpSpPr>
        <p:sp>
          <p:nvSpPr>
            <p:cNvPr id="44" name="Rounded Rectangle 43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 Same Side Corner Rectangle 44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S3</a:t>
              </a:r>
              <a:endParaRPr lang="en-US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2" name="Straight Connector 51"/>
          <p:cNvCxnSpPr>
            <a:stCxn id="29" idx="3"/>
            <a:endCxn id="51" idx="2"/>
          </p:cNvCxnSpPr>
          <p:nvPr/>
        </p:nvCxnSpPr>
        <p:spPr>
          <a:xfrm flipV="1">
            <a:off x="821466" y="2419301"/>
            <a:ext cx="1269062" cy="115872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3"/>
            <a:endCxn id="51" idx="2"/>
          </p:cNvCxnSpPr>
          <p:nvPr/>
        </p:nvCxnSpPr>
        <p:spPr>
          <a:xfrm flipH="1" flipV="1">
            <a:off x="2090528" y="2419301"/>
            <a:ext cx="106291" cy="11587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5" idx="3"/>
            <a:endCxn id="51" idx="2"/>
          </p:cNvCxnSpPr>
          <p:nvPr/>
        </p:nvCxnSpPr>
        <p:spPr>
          <a:xfrm flipH="1" flipV="1">
            <a:off x="2090528" y="2419301"/>
            <a:ext cx="2263638" cy="115872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545201" y="2039817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199444" y="3175000"/>
            <a:ext cx="620889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889" h="395111">
                <a:moveTo>
                  <a:pt x="0" y="395111"/>
                </a:moveTo>
                <a:cubicBezTo>
                  <a:pt x="110537" y="197555"/>
                  <a:pt x="221075" y="0"/>
                  <a:pt x="324556" y="0"/>
                </a:cubicBezTo>
                <a:cubicBezTo>
                  <a:pt x="428037" y="0"/>
                  <a:pt x="524463" y="197555"/>
                  <a:pt x="62088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flipH="1">
            <a:off x="2314222" y="3175000"/>
            <a:ext cx="1646329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889" h="395111">
                <a:moveTo>
                  <a:pt x="0" y="395111"/>
                </a:moveTo>
                <a:cubicBezTo>
                  <a:pt x="110537" y="197555"/>
                  <a:pt x="221075" y="0"/>
                  <a:pt x="324556" y="0"/>
                </a:cubicBezTo>
                <a:cubicBezTo>
                  <a:pt x="428037" y="0"/>
                  <a:pt x="524463" y="197555"/>
                  <a:pt x="62088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922694" y="3578029"/>
            <a:ext cx="787232" cy="1671303"/>
            <a:chOff x="496881" y="3422808"/>
            <a:chExt cx="787232" cy="1671303"/>
          </a:xfrm>
        </p:grpSpPr>
        <p:sp>
          <p:nvSpPr>
            <p:cNvPr id="34" name="Rounded Rectangle 33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S2</a:t>
              </a:r>
              <a:endParaRPr lang="en-US" b="1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2877759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870993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60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15117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60" name="Freeform 59"/>
          <p:cNvSpPr/>
          <p:nvPr/>
        </p:nvSpPr>
        <p:spPr>
          <a:xfrm flipH="1">
            <a:off x="2500875" y="3282244"/>
            <a:ext cx="1050371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  <a:gd name="connsiteX0" fmla="*/ 0 w 521219"/>
              <a:gd name="connsiteY0" fmla="*/ 395111 h 395111"/>
              <a:gd name="connsiteX1" fmla="*/ 224886 w 521219"/>
              <a:gd name="connsiteY1" fmla="*/ 0 h 395111"/>
              <a:gd name="connsiteX2" fmla="*/ 521219 w 52121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219" h="395111">
                <a:moveTo>
                  <a:pt x="0" y="395111"/>
                </a:moveTo>
                <a:cubicBezTo>
                  <a:pt x="110537" y="197555"/>
                  <a:pt x="121405" y="0"/>
                  <a:pt x="224886" y="0"/>
                </a:cubicBezTo>
                <a:cubicBezTo>
                  <a:pt x="328367" y="0"/>
                  <a:pt x="424793" y="197555"/>
                  <a:pt x="52121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1"/>
    </mc:Choice>
    <mc:Fallback xmlns="">
      <p:transition xmlns:p14="http://schemas.microsoft.com/office/powerpoint/2010/main" spd="slow" advTm="294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>
            <a:stCxn id="40" idx="0"/>
            <a:endCxn id="83" idx="2"/>
          </p:cNvCxnSpPr>
          <p:nvPr/>
        </p:nvCxnSpPr>
        <p:spPr>
          <a:xfrm flipH="1" flipV="1">
            <a:off x="1794196" y="2169426"/>
            <a:ext cx="1708903" cy="35016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0"/>
            <a:endCxn id="83" idx="2"/>
          </p:cNvCxnSpPr>
          <p:nvPr/>
        </p:nvCxnSpPr>
        <p:spPr>
          <a:xfrm flipV="1">
            <a:off x="1794196" y="2169426"/>
            <a:ext cx="0" cy="35016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51"/>
          <p:cNvSpPr>
            <a:spLocks noGrp="1"/>
          </p:cNvSpPr>
          <p:nvPr>
            <p:ph sz="half" idx="2"/>
          </p:nvPr>
        </p:nvSpPr>
        <p:spPr>
          <a:xfrm>
            <a:off x="4459111" y="1470376"/>
            <a:ext cx="4227689" cy="4905023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</a:rPr>
              <a:t>No core hotspots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</a:rPr>
              <a:t>No job placement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Costly switches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Complex wiring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Eliminating oversubscription</a:t>
            </a:r>
            <a:br>
              <a:rPr lang="en-US" b="1" dirty="0" smtClean="0"/>
            </a:br>
            <a:r>
              <a:rPr lang="en-US" b="1" dirty="0" smtClean="0"/>
              <a:t>is expensive</a:t>
            </a:r>
            <a:endParaRPr lang="en-US" b="1" dirty="0"/>
          </a:p>
        </p:txBody>
      </p:sp>
      <p:cxnSp>
        <p:nvCxnSpPr>
          <p:cNvPr id="29" name="Straight Connector 28"/>
          <p:cNvCxnSpPr>
            <a:stCxn id="17" idx="3"/>
            <a:endCxn id="25" idx="2"/>
          </p:cNvCxnSpPr>
          <p:nvPr/>
        </p:nvCxnSpPr>
        <p:spPr>
          <a:xfrm flipV="1">
            <a:off x="666245" y="2899075"/>
            <a:ext cx="1127951" cy="52373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62" idx="3"/>
            <a:endCxn id="25" idx="2"/>
          </p:cNvCxnSpPr>
          <p:nvPr/>
        </p:nvCxnSpPr>
        <p:spPr>
          <a:xfrm flipV="1">
            <a:off x="1605877" y="2899075"/>
            <a:ext cx="188319" cy="52373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72" idx="3"/>
            <a:endCxn id="40" idx="2"/>
          </p:cNvCxnSpPr>
          <p:nvPr/>
        </p:nvCxnSpPr>
        <p:spPr>
          <a:xfrm flipV="1">
            <a:off x="3187529" y="2899075"/>
            <a:ext cx="315570" cy="52373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72629" y="3422808"/>
            <a:ext cx="787232" cy="2801079"/>
            <a:chOff x="496881" y="3422808"/>
            <a:chExt cx="787232" cy="2801079"/>
          </a:xfrm>
        </p:grpSpPr>
        <p:sp>
          <p:nvSpPr>
            <p:cNvPr id="16" name="Rounded Rectangle 15"/>
            <p:cNvSpPr/>
            <p:nvPr/>
          </p:nvSpPr>
          <p:spPr>
            <a:xfrm>
              <a:off x="496882" y="3422809"/>
              <a:ext cx="787230" cy="280107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61756" y="3961862"/>
              <a:ext cx="477145" cy="2114173"/>
              <a:chOff x="647645" y="4046528"/>
              <a:chExt cx="477145" cy="211417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56623" y="514685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61112" y="569702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3200" smtClean="0">
                <a:solidFill>
                  <a:schemeClr val="tx1"/>
                </a:solidFill>
              </a:rPr>
              <a:pPr/>
              <a:t>3</a:t>
            </a:fld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212261" y="3422808"/>
            <a:ext cx="787232" cy="2801079"/>
            <a:chOff x="496881" y="3422808"/>
            <a:chExt cx="787232" cy="2801079"/>
          </a:xfrm>
        </p:grpSpPr>
        <p:sp>
          <p:nvSpPr>
            <p:cNvPr id="59" name="Rounded Rectangle 58"/>
            <p:cNvSpPr/>
            <p:nvPr/>
          </p:nvSpPr>
          <p:spPr>
            <a:xfrm>
              <a:off x="496882" y="3422809"/>
              <a:ext cx="787230" cy="280107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 Same Side Corner Rectangle 61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61756" y="3961862"/>
              <a:ext cx="477145" cy="2114173"/>
              <a:chOff x="647645" y="4046528"/>
              <a:chExt cx="477145" cy="211417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56623" y="514685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61112" y="569702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793913" y="3422808"/>
            <a:ext cx="787232" cy="2801079"/>
            <a:chOff x="496881" y="3422808"/>
            <a:chExt cx="787232" cy="2801079"/>
          </a:xfrm>
        </p:grpSpPr>
        <p:sp>
          <p:nvSpPr>
            <p:cNvPr id="71" name="Rounded Rectangle 70"/>
            <p:cNvSpPr/>
            <p:nvPr/>
          </p:nvSpPr>
          <p:spPr>
            <a:xfrm>
              <a:off x="496882" y="3422809"/>
              <a:ext cx="787230" cy="280107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 Same Side Corner Rectangle 71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61756" y="3961862"/>
              <a:ext cx="477145" cy="2114173"/>
              <a:chOff x="647645" y="4046528"/>
              <a:chExt cx="477145" cy="2114173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56623" y="514685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61112" y="569702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144889" y="4512027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86" name="TextBox 85"/>
          <p:cNvSpPr txBox="1"/>
          <p:nvPr/>
        </p:nvSpPr>
        <p:spPr>
          <a:xfrm>
            <a:off x="4189696" y="1815483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cxnSp>
        <p:nvCxnSpPr>
          <p:cNvPr id="42" name="Straight Connector 41"/>
          <p:cNvCxnSpPr>
            <a:stCxn id="25" idx="0"/>
            <a:endCxn id="39" idx="2"/>
          </p:cNvCxnSpPr>
          <p:nvPr/>
        </p:nvCxnSpPr>
        <p:spPr>
          <a:xfrm flipV="1">
            <a:off x="1794196" y="2169426"/>
            <a:ext cx="1708903" cy="35016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0" idx="0"/>
            <a:endCxn id="39" idx="2"/>
          </p:cNvCxnSpPr>
          <p:nvPr/>
        </p:nvCxnSpPr>
        <p:spPr>
          <a:xfrm flipV="1">
            <a:off x="3503099" y="2169426"/>
            <a:ext cx="0" cy="35016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9" idx="0"/>
            <a:endCxn id="39" idx="2"/>
          </p:cNvCxnSpPr>
          <p:nvPr/>
        </p:nvCxnSpPr>
        <p:spPr>
          <a:xfrm flipV="1">
            <a:off x="1605877" y="2169426"/>
            <a:ext cx="1897222" cy="125338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0"/>
            <a:endCxn id="83" idx="2"/>
          </p:cNvCxnSpPr>
          <p:nvPr/>
        </p:nvCxnSpPr>
        <p:spPr>
          <a:xfrm flipV="1">
            <a:off x="666245" y="2169426"/>
            <a:ext cx="1127951" cy="125338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1" idx="0"/>
            <a:endCxn id="83" idx="2"/>
          </p:cNvCxnSpPr>
          <p:nvPr/>
        </p:nvCxnSpPr>
        <p:spPr>
          <a:xfrm flipH="1" flipV="1">
            <a:off x="1794196" y="2169426"/>
            <a:ext cx="1393333" cy="125338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48869" y="2519591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248869" y="1789942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57772" y="1789942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57772" y="2519591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27"/>
    </mc:Choice>
    <mc:Fallback xmlns="">
      <p:transition xmlns:p14="http://schemas.microsoft.com/office/powerpoint/2010/main" spd="slow" advTm="509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922694" y="3578029"/>
            <a:ext cx="787232" cy="1671303"/>
            <a:chOff x="496881" y="3422808"/>
            <a:chExt cx="787232" cy="1671303"/>
          </a:xfrm>
        </p:grpSpPr>
        <p:sp>
          <p:nvSpPr>
            <p:cNvPr id="60" name="Rounded Rectangle 59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 Same Side Corner Rectangle 60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S2</a:t>
              </a:r>
              <a:endParaRPr lang="en-US" b="1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Freeform 64"/>
          <p:cNvSpPr/>
          <p:nvPr/>
        </p:nvSpPr>
        <p:spPr>
          <a:xfrm flipH="1">
            <a:off x="2500875" y="3282244"/>
            <a:ext cx="1050371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  <a:gd name="connsiteX0" fmla="*/ 0 w 521219"/>
              <a:gd name="connsiteY0" fmla="*/ 395111 h 395111"/>
              <a:gd name="connsiteX1" fmla="*/ 224886 w 521219"/>
              <a:gd name="connsiteY1" fmla="*/ 0 h 395111"/>
              <a:gd name="connsiteX2" fmla="*/ 521219 w 52121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219" h="395111">
                <a:moveTo>
                  <a:pt x="0" y="395111"/>
                </a:moveTo>
                <a:cubicBezTo>
                  <a:pt x="110537" y="197555"/>
                  <a:pt x="121405" y="0"/>
                  <a:pt x="224886" y="0"/>
                </a:cubicBezTo>
                <a:cubicBezTo>
                  <a:pt x="328367" y="0"/>
                  <a:pt x="424793" y="197555"/>
                  <a:pt x="52121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H="1">
            <a:off x="2314222" y="3175000"/>
            <a:ext cx="1646329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889" h="395111">
                <a:moveTo>
                  <a:pt x="0" y="395111"/>
                </a:moveTo>
                <a:cubicBezTo>
                  <a:pt x="110537" y="197555"/>
                  <a:pt x="221075" y="0"/>
                  <a:pt x="324556" y="0"/>
                </a:cubicBezTo>
                <a:cubicBezTo>
                  <a:pt x="428037" y="0"/>
                  <a:pt x="524463" y="197555"/>
                  <a:pt x="62088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“Straggler”: Flyway at largest hotspot</a:t>
            </a:r>
            <a:endParaRPr lang="en-US" b="1" dirty="0"/>
          </a:p>
        </p:txBody>
      </p:sp>
      <p:sp>
        <p:nvSpPr>
          <p:cNvPr id="57" name="Content Placeholder 56"/>
          <p:cNvSpPr>
            <a:spLocks noGrp="1"/>
          </p:cNvSpPr>
          <p:nvPr>
            <p:ph sz="half" idx="2"/>
          </p:nvPr>
        </p:nvSpPr>
        <p:spPr>
          <a:xfrm>
            <a:off x="4989286" y="1509480"/>
            <a:ext cx="392490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 10 Gbps network:</a:t>
            </a:r>
          </a:p>
          <a:p>
            <a:r>
              <a:rPr lang="en-US" dirty="0" smtClean="0"/>
              <a:t>15 seconds</a:t>
            </a:r>
          </a:p>
          <a:p>
            <a:pPr marL="0" indent="0">
              <a:buNone/>
            </a:pPr>
            <a:r>
              <a:rPr lang="en-US" b="1" i="1" dirty="0" smtClean="0"/>
              <a:t>Straggler:</a:t>
            </a:r>
            <a:endParaRPr lang="en-US" dirty="0"/>
          </a:p>
          <a:p>
            <a:r>
              <a:rPr lang="en-US" b="1" dirty="0" smtClean="0"/>
              <a:t>12.2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27850" y="3578029"/>
            <a:ext cx="787232" cy="1671303"/>
            <a:chOff x="496881" y="3422808"/>
            <a:chExt cx="787232" cy="1671303"/>
          </a:xfrm>
        </p:grpSpPr>
        <p:sp>
          <p:nvSpPr>
            <p:cNvPr id="28" name="Rounded Rectangle 27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S1</a:t>
              </a:r>
              <a:endParaRPr lang="en-US" b="1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803203" y="3578030"/>
            <a:ext cx="787232" cy="1671303"/>
            <a:chOff x="496881" y="3422808"/>
            <a:chExt cx="787232" cy="1671303"/>
          </a:xfrm>
        </p:grpSpPr>
        <p:sp>
          <p:nvSpPr>
            <p:cNvPr id="36" name="Rounded Rectangle 35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Same Side Corner Rectangle 36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D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3960550" y="3578029"/>
            <a:ext cx="787232" cy="1671303"/>
            <a:chOff x="496881" y="3422808"/>
            <a:chExt cx="787232" cy="1671303"/>
          </a:xfrm>
        </p:grpSpPr>
        <p:sp>
          <p:nvSpPr>
            <p:cNvPr id="44" name="Rounded Rectangle 43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 Same Side Corner Rectangle 44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S3</a:t>
              </a:r>
              <a:endParaRPr lang="en-US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2" name="Straight Connector 51"/>
          <p:cNvCxnSpPr>
            <a:stCxn id="29" idx="3"/>
            <a:endCxn id="51" idx="2"/>
          </p:cNvCxnSpPr>
          <p:nvPr/>
        </p:nvCxnSpPr>
        <p:spPr>
          <a:xfrm flipV="1">
            <a:off x="821466" y="2419301"/>
            <a:ext cx="1269062" cy="115872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3"/>
            <a:endCxn id="51" idx="2"/>
          </p:cNvCxnSpPr>
          <p:nvPr/>
        </p:nvCxnSpPr>
        <p:spPr>
          <a:xfrm flipH="1" flipV="1">
            <a:off x="2090528" y="2419301"/>
            <a:ext cx="106291" cy="11587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5" idx="3"/>
            <a:endCxn id="51" idx="2"/>
          </p:cNvCxnSpPr>
          <p:nvPr/>
        </p:nvCxnSpPr>
        <p:spPr>
          <a:xfrm flipH="1" flipV="1">
            <a:off x="2090528" y="2419301"/>
            <a:ext cx="2263638" cy="115872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545201" y="2039817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199444" y="3175000"/>
            <a:ext cx="620889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889" h="395111">
                <a:moveTo>
                  <a:pt x="0" y="395111"/>
                </a:moveTo>
                <a:cubicBezTo>
                  <a:pt x="110537" y="197555"/>
                  <a:pt x="221075" y="0"/>
                  <a:pt x="324556" y="0"/>
                </a:cubicBezTo>
                <a:cubicBezTo>
                  <a:pt x="428037" y="0"/>
                  <a:pt x="524463" y="197555"/>
                  <a:pt x="62088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56" y="3475982"/>
            <a:ext cx="546847" cy="615203"/>
          </a:xfrm>
          <a:prstGeom prst="rect">
            <a:avLst/>
          </a:prstGeom>
          <a:effectLst/>
        </p:spPr>
      </p:pic>
      <p:pic>
        <p:nvPicPr>
          <p:cNvPr id="34" name="Picture 33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898" y="3501880"/>
            <a:ext cx="546847" cy="615203"/>
          </a:xfrm>
          <a:prstGeom prst="rect">
            <a:avLst/>
          </a:prstGeom>
          <a:effectLst/>
        </p:spPr>
      </p:pic>
      <p:pic>
        <p:nvPicPr>
          <p:cNvPr id="41" name="Picture 40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3442" y="3501881"/>
            <a:ext cx="546847" cy="615203"/>
          </a:xfrm>
          <a:prstGeom prst="rect">
            <a:avLst/>
          </a:prstGeom>
          <a:effectLst/>
        </p:spPr>
      </p:pic>
      <p:sp>
        <p:nvSpPr>
          <p:cNvPr id="42" name="Freeform 41"/>
          <p:cNvSpPr/>
          <p:nvPr/>
        </p:nvSpPr>
        <p:spPr>
          <a:xfrm>
            <a:off x="1935864" y="2952743"/>
            <a:ext cx="1637577" cy="523240"/>
          </a:xfrm>
          <a:custGeom>
            <a:avLst/>
            <a:gdLst>
              <a:gd name="connsiteX0" fmla="*/ 0 w 1213555"/>
              <a:gd name="connsiteY0" fmla="*/ 465752 h 465752"/>
              <a:gd name="connsiteX1" fmla="*/ 677333 w 1213555"/>
              <a:gd name="connsiteY1" fmla="*/ 85 h 465752"/>
              <a:gd name="connsiteX2" fmla="*/ 1213555 w 1213555"/>
              <a:gd name="connsiteY2" fmla="*/ 423419 h 465752"/>
              <a:gd name="connsiteX3" fmla="*/ 1213555 w 1213555"/>
              <a:gd name="connsiteY3" fmla="*/ 423419 h 465752"/>
              <a:gd name="connsiteX4" fmla="*/ 1213555 w 1213555"/>
              <a:gd name="connsiteY4" fmla="*/ 423419 h 46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555" h="465752">
                <a:moveTo>
                  <a:pt x="0" y="465752"/>
                </a:moveTo>
                <a:cubicBezTo>
                  <a:pt x="237537" y="236446"/>
                  <a:pt x="475074" y="7140"/>
                  <a:pt x="677333" y="85"/>
                </a:cubicBezTo>
                <a:cubicBezTo>
                  <a:pt x="879592" y="-6970"/>
                  <a:pt x="1213555" y="423419"/>
                  <a:pt x="1213555" y="423419"/>
                </a:cubicBezTo>
                <a:lnTo>
                  <a:pt x="1213555" y="423419"/>
                </a:lnTo>
                <a:lnTo>
                  <a:pt x="1213555" y="423419"/>
                </a:lnTo>
              </a:path>
            </a:pathLst>
          </a:custGeom>
          <a:ln w="76200" cmpd="sng">
            <a:solidFill>
              <a:srgbClr val="E46C0A"/>
            </a:solidFill>
            <a:prstDash val="solid"/>
            <a:headEnd type="triangle"/>
            <a:tailEnd type="none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44113" y="2306412"/>
            <a:ext cx="190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E46C0A"/>
                </a:solidFill>
              </a:rPr>
              <a:t>3 Gbps</a:t>
            </a:r>
            <a:endParaRPr lang="en-US" sz="3600" b="1" i="1" dirty="0">
              <a:solidFill>
                <a:srgbClr val="E46C0A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77759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870993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60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15117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pic>
        <p:nvPicPr>
          <p:cNvPr id="67" name="Picture 66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9271" y="3475982"/>
            <a:ext cx="546847" cy="615203"/>
          </a:xfrm>
          <a:prstGeom prst="rect">
            <a:avLst/>
          </a:prstGeom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2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1"/>
    </mc:Choice>
    <mc:Fallback xmlns="">
      <p:transition xmlns:p14="http://schemas.microsoft.com/office/powerpoint/2010/main" spd="slow" advTm="294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922694" y="3578029"/>
            <a:ext cx="787232" cy="1671303"/>
            <a:chOff x="496881" y="3422808"/>
            <a:chExt cx="787232" cy="1671303"/>
          </a:xfrm>
        </p:grpSpPr>
        <p:sp>
          <p:nvSpPr>
            <p:cNvPr id="54" name="Rounded Rectangle 53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 Same Side Corner Rectangle 57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S2</a:t>
              </a:r>
              <a:endParaRPr lang="en-US" b="1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“Transit”: Forward traffic on flyway</a:t>
            </a:r>
            <a:endParaRPr lang="en-US" b="1" dirty="0"/>
          </a:p>
        </p:txBody>
      </p:sp>
      <p:sp>
        <p:nvSpPr>
          <p:cNvPr id="57" name="Content Placeholder 56"/>
          <p:cNvSpPr>
            <a:spLocks noGrp="1"/>
          </p:cNvSpPr>
          <p:nvPr>
            <p:ph sz="half" idx="2"/>
          </p:nvPr>
        </p:nvSpPr>
        <p:spPr>
          <a:xfrm>
            <a:off x="4989286" y="1509480"/>
            <a:ext cx="392490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 10 Gbps network:</a:t>
            </a:r>
          </a:p>
          <a:p>
            <a:r>
              <a:rPr lang="en-US" dirty="0" smtClean="0"/>
              <a:t>15 seconds</a:t>
            </a:r>
          </a:p>
          <a:p>
            <a:pPr marL="0" indent="0">
              <a:buNone/>
            </a:pPr>
            <a:r>
              <a:rPr lang="en-US" dirty="0" smtClean="0"/>
              <a:t>Straggler:</a:t>
            </a:r>
            <a:endParaRPr lang="en-US" dirty="0"/>
          </a:p>
          <a:p>
            <a:r>
              <a:rPr lang="en-US" dirty="0" smtClean="0"/>
              <a:t>12.2 seconds</a:t>
            </a:r>
          </a:p>
          <a:p>
            <a:pPr marL="0" indent="0">
              <a:buNone/>
            </a:pPr>
            <a:r>
              <a:rPr lang="en-US" b="1" i="1" dirty="0" smtClean="0"/>
              <a:t>Transit:</a:t>
            </a:r>
          </a:p>
          <a:p>
            <a:r>
              <a:rPr lang="en-US" b="1" dirty="0" smtClean="0"/>
              <a:t>11.7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27850" y="3578029"/>
            <a:ext cx="787232" cy="1671303"/>
            <a:chOff x="496881" y="3422808"/>
            <a:chExt cx="787232" cy="1671303"/>
          </a:xfrm>
        </p:grpSpPr>
        <p:sp>
          <p:nvSpPr>
            <p:cNvPr id="28" name="Rounded Rectangle 27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S1</a:t>
              </a:r>
              <a:endParaRPr lang="en-US" b="1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803203" y="3578030"/>
            <a:ext cx="787232" cy="1671303"/>
            <a:chOff x="496881" y="3422808"/>
            <a:chExt cx="787232" cy="1671303"/>
          </a:xfrm>
        </p:grpSpPr>
        <p:sp>
          <p:nvSpPr>
            <p:cNvPr id="36" name="Rounded Rectangle 35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Same Side Corner Rectangle 36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D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2" name="Straight Connector 51"/>
          <p:cNvCxnSpPr>
            <a:stCxn id="29" idx="3"/>
            <a:endCxn id="51" idx="2"/>
          </p:cNvCxnSpPr>
          <p:nvPr/>
        </p:nvCxnSpPr>
        <p:spPr>
          <a:xfrm flipV="1">
            <a:off x="821466" y="2419301"/>
            <a:ext cx="1269062" cy="115872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3"/>
            <a:endCxn id="51" idx="2"/>
          </p:cNvCxnSpPr>
          <p:nvPr/>
        </p:nvCxnSpPr>
        <p:spPr>
          <a:xfrm flipH="1" flipV="1">
            <a:off x="2090528" y="2419301"/>
            <a:ext cx="106291" cy="11587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5" idx="3"/>
            <a:endCxn id="51" idx="2"/>
          </p:cNvCxnSpPr>
          <p:nvPr/>
        </p:nvCxnSpPr>
        <p:spPr>
          <a:xfrm flipH="1" flipV="1">
            <a:off x="2090528" y="2419301"/>
            <a:ext cx="2263638" cy="115872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545201" y="2039817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199444" y="3175000"/>
            <a:ext cx="620889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889" h="395111">
                <a:moveTo>
                  <a:pt x="0" y="395111"/>
                </a:moveTo>
                <a:cubicBezTo>
                  <a:pt x="110537" y="197555"/>
                  <a:pt x="221075" y="0"/>
                  <a:pt x="324556" y="0"/>
                </a:cubicBezTo>
                <a:cubicBezTo>
                  <a:pt x="428037" y="0"/>
                  <a:pt x="524463" y="197555"/>
                  <a:pt x="62088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56" y="3475982"/>
            <a:ext cx="546847" cy="615203"/>
          </a:xfrm>
          <a:prstGeom prst="rect">
            <a:avLst/>
          </a:prstGeom>
          <a:effectLst/>
        </p:spPr>
      </p:pic>
      <p:pic>
        <p:nvPicPr>
          <p:cNvPr id="34" name="Picture 33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898" y="3501880"/>
            <a:ext cx="546847" cy="615203"/>
          </a:xfrm>
          <a:prstGeom prst="rect">
            <a:avLst/>
          </a:prstGeom>
          <a:effectLst/>
        </p:spPr>
      </p:pic>
      <p:pic>
        <p:nvPicPr>
          <p:cNvPr id="41" name="Picture 40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3442" y="3501881"/>
            <a:ext cx="546847" cy="615203"/>
          </a:xfrm>
          <a:prstGeom prst="rect">
            <a:avLst/>
          </a:prstGeom>
          <a:effectLst/>
        </p:spPr>
      </p:pic>
      <p:sp>
        <p:nvSpPr>
          <p:cNvPr id="50" name="Freeform 49"/>
          <p:cNvSpPr/>
          <p:nvPr/>
        </p:nvSpPr>
        <p:spPr>
          <a:xfrm>
            <a:off x="670791" y="1551814"/>
            <a:ext cx="3904201" cy="2035929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  <a:gd name="connsiteX0" fmla="*/ 0 w 620889"/>
              <a:gd name="connsiteY0" fmla="*/ 427721 h 427721"/>
              <a:gd name="connsiteX1" fmla="*/ 324556 w 620889"/>
              <a:gd name="connsiteY1" fmla="*/ 0 h 427721"/>
              <a:gd name="connsiteX2" fmla="*/ 620889 w 620889"/>
              <a:gd name="connsiteY2" fmla="*/ 427721 h 42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889" h="427721">
                <a:moveTo>
                  <a:pt x="0" y="427721"/>
                </a:moveTo>
                <a:cubicBezTo>
                  <a:pt x="110537" y="230165"/>
                  <a:pt x="221075" y="0"/>
                  <a:pt x="324556" y="0"/>
                </a:cubicBezTo>
                <a:cubicBezTo>
                  <a:pt x="428037" y="0"/>
                  <a:pt x="524463" y="230165"/>
                  <a:pt x="620889" y="427721"/>
                </a:cubicBezTo>
              </a:path>
            </a:pathLst>
          </a:custGeom>
          <a:ln w="57150" cmpd="sng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44113" y="2306412"/>
            <a:ext cx="190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E46C0A"/>
                </a:solidFill>
              </a:rPr>
              <a:t>3 Gbps</a:t>
            </a:r>
            <a:endParaRPr lang="en-US" sz="3600" b="1" i="1" dirty="0">
              <a:solidFill>
                <a:srgbClr val="E46C0A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2500875" y="3282244"/>
            <a:ext cx="1050371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  <a:gd name="connsiteX0" fmla="*/ 0 w 521219"/>
              <a:gd name="connsiteY0" fmla="*/ 395111 h 395111"/>
              <a:gd name="connsiteX1" fmla="*/ 224886 w 521219"/>
              <a:gd name="connsiteY1" fmla="*/ 0 h 395111"/>
              <a:gd name="connsiteX2" fmla="*/ 521219 w 52121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219" h="395111">
                <a:moveTo>
                  <a:pt x="0" y="395111"/>
                </a:moveTo>
                <a:cubicBezTo>
                  <a:pt x="110537" y="197555"/>
                  <a:pt x="121405" y="0"/>
                  <a:pt x="224886" y="0"/>
                </a:cubicBezTo>
                <a:cubicBezTo>
                  <a:pt x="328367" y="0"/>
                  <a:pt x="424793" y="197555"/>
                  <a:pt x="52121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flipH="1">
            <a:off x="2314222" y="3175000"/>
            <a:ext cx="1646329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889" h="395111">
                <a:moveTo>
                  <a:pt x="0" y="395111"/>
                </a:moveTo>
                <a:cubicBezTo>
                  <a:pt x="110537" y="197555"/>
                  <a:pt x="221075" y="0"/>
                  <a:pt x="324556" y="0"/>
                </a:cubicBezTo>
                <a:cubicBezTo>
                  <a:pt x="428037" y="0"/>
                  <a:pt x="524463" y="197555"/>
                  <a:pt x="62088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9271" y="3475982"/>
            <a:ext cx="546847" cy="615203"/>
          </a:xfrm>
          <a:prstGeom prst="rect">
            <a:avLst/>
          </a:prstGeom>
          <a:effectLst/>
        </p:spPr>
      </p:pic>
      <p:grpSp>
        <p:nvGrpSpPr>
          <p:cNvPr id="66" name="Group 65"/>
          <p:cNvGrpSpPr/>
          <p:nvPr/>
        </p:nvGrpSpPr>
        <p:grpSpPr>
          <a:xfrm>
            <a:off x="3960550" y="3578029"/>
            <a:ext cx="787232" cy="1671303"/>
            <a:chOff x="496881" y="3422808"/>
            <a:chExt cx="787232" cy="1671303"/>
          </a:xfrm>
        </p:grpSpPr>
        <p:sp>
          <p:nvSpPr>
            <p:cNvPr id="67" name="Rounded Rectangle 66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 Same Side Corner Rectangle 67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S3</a:t>
              </a:r>
              <a:endParaRPr lang="en-US" b="1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2" name="TextBox 71"/>
          <p:cNvSpPr txBox="1"/>
          <p:nvPr/>
        </p:nvSpPr>
        <p:spPr>
          <a:xfrm>
            <a:off x="2877759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3870993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60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15117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42" name="Freeform 41"/>
          <p:cNvSpPr/>
          <p:nvPr/>
        </p:nvSpPr>
        <p:spPr>
          <a:xfrm>
            <a:off x="1935864" y="2952743"/>
            <a:ext cx="1637577" cy="523240"/>
          </a:xfrm>
          <a:custGeom>
            <a:avLst/>
            <a:gdLst>
              <a:gd name="connsiteX0" fmla="*/ 0 w 1213555"/>
              <a:gd name="connsiteY0" fmla="*/ 465752 h 465752"/>
              <a:gd name="connsiteX1" fmla="*/ 677333 w 1213555"/>
              <a:gd name="connsiteY1" fmla="*/ 85 h 465752"/>
              <a:gd name="connsiteX2" fmla="*/ 1213555 w 1213555"/>
              <a:gd name="connsiteY2" fmla="*/ 423419 h 465752"/>
              <a:gd name="connsiteX3" fmla="*/ 1213555 w 1213555"/>
              <a:gd name="connsiteY3" fmla="*/ 423419 h 465752"/>
              <a:gd name="connsiteX4" fmla="*/ 1213555 w 1213555"/>
              <a:gd name="connsiteY4" fmla="*/ 423419 h 46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555" h="465752">
                <a:moveTo>
                  <a:pt x="0" y="465752"/>
                </a:moveTo>
                <a:cubicBezTo>
                  <a:pt x="237537" y="236446"/>
                  <a:pt x="475074" y="7140"/>
                  <a:pt x="677333" y="85"/>
                </a:cubicBezTo>
                <a:cubicBezTo>
                  <a:pt x="879592" y="-6970"/>
                  <a:pt x="1213555" y="423419"/>
                  <a:pt x="1213555" y="423419"/>
                </a:cubicBezTo>
                <a:lnTo>
                  <a:pt x="1213555" y="423419"/>
                </a:lnTo>
                <a:lnTo>
                  <a:pt x="1213555" y="423419"/>
                </a:lnTo>
              </a:path>
            </a:pathLst>
          </a:custGeom>
          <a:ln w="76200" cmpd="sng">
            <a:solidFill>
              <a:srgbClr val="E46C0A"/>
            </a:solidFill>
            <a:prstDash val="solid"/>
            <a:headEnd type="triangle"/>
            <a:tailEnd type="none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7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1"/>
    </mc:Choice>
    <mc:Fallback xmlns="">
      <p:transition xmlns:p14="http://schemas.microsoft.com/office/powerpoint/2010/main" spd="slow" advTm="294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922694" y="3578029"/>
            <a:ext cx="787232" cy="1671303"/>
            <a:chOff x="496881" y="3422808"/>
            <a:chExt cx="787232" cy="1671303"/>
          </a:xfrm>
        </p:grpSpPr>
        <p:sp>
          <p:nvSpPr>
            <p:cNvPr id="54" name="Rounded Rectangle 53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 Same Side Corner Rectangle 55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S2</a:t>
              </a:r>
              <a:endParaRPr lang="en-US" b="1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Freeform 61"/>
          <p:cNvSpPr/>
          <p:nvPr/>
        </p:nvSpPr>
        <p:spPr>
          <a:xfrm flipH="1">
            <a:off x="2500875" y="3282244"/>
            <a:ext cx="1050371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  <a:gd name="connsiteX0" fmla="*/ 0 w 521219"/>
              <a:gd name="connsiteY0" fmla="*/ 395111 h 395111"/>
              <a:gd name="connsiteX1" fmla="*/ 224886 w 521219"/>
              <a:gd name="connsiteY1" fmla="*/ 0 h 395111"/>
              <a:gd name="connsiteX2" fmla="*/ 521219 w 52121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219" h="395111">
                <a:moveTo>
                  <a:pt x="0" y="395111"/>
                </a:moveTo>
                <a:cubicBezTo>
                  <a:pt x="110537" y="197555"/>
                  <a:pt x="121405" y="0"/>
                  <a:pt x="224886" y="0"/>
                </a:cubicBezTo>
                <a:cubicBezTo>
                  <a:pt x="328367" y="0"/>
                  <a:pt x="424793" y="197555"/>
                  <a:pt x="52121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H="1">
            <a:off x="2314222" y="3175000"/>
            <a:ext cx="1646329" cy="395111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889" h="395111">
                <a:moveTo>
                  <a:pt x="0" y="395111"/>
                </a:moveTo>
                <a:cubicBezTo>
                  <a:pt x="110537" y="197555"/>
                  <a:pt x="221075" y="0"/>
                  <a:pt x="324556" y="0"/>
                </a:cubicBezTo>
                <a:cubicBezTo>
                  <a:pt x="428037" y="0"/>
                  <a:pt x="524463" y="197555"/>
                  <a:pt x="620889" y="395111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9271" y="3475982"/>
            <a:ext cx="546847" cy="615203"/>
          </a:xfrm>
          <a:prstGeom prst="rect">
            <a:avLst/>
          </a:prstGeom>
          <a:effectLst/>
        </p:spPr>
      </p:pic>
      <p:grpSp>
        <p:nvGrpSpPr>
          <p:cNvPr id="65" name="Group 64"/>
          <p:cNvGrpSpPr/>
          <p:nvPr/>
        </p:nvGrpSpPr>
        <p:grpSpPr>
          <a:xfrm>
            <a:off x="3960550" y="3578029"/>
            <a:ext cx="787232" cy="1671303"/>
            <a:chOff x="496881" y="3422808"/>
            <a:chExt cx="787232" cy="1671303"/>
          </a:xfrm>
        </p:grpSpPr>
        <p:sp>
          <p:nvSpPr>
            <p:cNvPr id="66" name="Rounded Rectangle 65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 Same Side Corner Rectangle 66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S3</a:t>
              </a:r>
              <a:endParaRPr lang="en-US" b="1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2877759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870993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60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315117" y="5218389"/>
            <a:ext cx="989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50</a:t>
            </a:r>
          </a:p>
          <a:p>
            <a:pPr algn="ctr"/>
            <a:r>
              <a:rPr lang="en-US" sz="3600" b="1" dirty="0" smtClean="0"/>
              <a:t>Gb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“Greedy”</a:t>
            </a:r>
            <a:r>
              <a:rPr lang="en-US" b="1" dirty="0" smtClean="0"/>
              <a:t>: Choose faster flyways</a:t>
            </a:r>
            <a:endParaRPr lang="en-US" b="1" dirty="0"/>
          </a:p>
        </p:txBody>
      </p:sp>
      <p:sp>
        <p:nvSpPr>
          <p:cNvPr id="57" name="Content Placeholder 56"/>
          <p:cNvSpPr>
            <a:spLocks noGrp="1"/>
          </p:cNvSpPr>
          <p:nvPr>
            <p:ph sz="half" idx="2"/>
          </p:nvPr>
        </p:nvSpPr>
        <p:spPr>
          <a:xfrm>
            <a:off x="4989286" y="1509480"/>
            <a:ext cx="392490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 10 Gbps network:</a:t>
            </a:r>
          </a:p>
          <a:p>
            <a:r>
              <a:rPr lang="en-US" dirty="0" smtClean="0"/>
              <a:t>15 seconds</a:t>
            </a:r>
          </a:p>
          <a:p>
            <a:pPr marL="0" indent="0">
              <a:buNone/>
            </a:pPr>
            <a:r>
              <a:rPr lang="en-US" dirty="0" smtClean="0"/>
              <a:t>Straggler:</a:t>
            </a:r>
            <a:endParaRPr lang="en-US" dirty="0"/>
          </a:p>
          <a:p>
            <a:r>
              <a:rPr lang="en-US" dirty="0" smtClean="0"/>
              <a:t>12.2 seconds</a:t>
            </a:r>
          </a:p>
          <a:p>
            <a:pPr marL="0" indent="0">
              <a:buNone/>
            </a:pPr>
            <a:r>
              <a:rPr lang="en-US" dirty="0" smtClean="0"/>
              <a:t>Transit:</a:t>
            </a:r>
          </a:p>
          <a:p>
            <a:r>
              <a:rPr lang="en-US" dirty="0" smtClean="0"/>
              <a:t>11.7 seconds</a:t>
            </a:r>
          </a:p>
          <a:p>
            <a:pPr marL="0" indent="0">
              <a:buNone/>
            </a:pPr>
            <a:r>
              <a:rPr lang="en-US" b="1" i="1" dirty="0" smtClean="0"/>
              <a:t>Greedy:</a:t>
            </a:r>
          </a:p>
          <a:p>
            <a:r>
              <a:rPr lang="en-US" b="1" dirty="0" smtClean="0"/>
              <a:t>9.4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27850" y="3578029"/>
            <a:ext cx="787232" cy="1671303"/>
            <a:chOff x="496881" y="3422808"/>
            <a:chExt cx="787232" cy="1671303"/>
          </a:xfrm>
        </p:grpSpPr>
        <p:sp>
          <p:nvSpPr>
            <p:cNvPr id="28" name="Rounded Rectangle 27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/>
                <a:t>S1</a:t>
              </a:r>
              <a:endParaRPr lang="en-US" b="1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803203" y="3578030"/>
            <a:ext cx="787232" cy="1671303"/>
            <a:chOff x="496881" y="3422808"/>
            <a:chExt cx="787232" cy="1671303"/>
          </a:xfrm>
        </p:grpSpPr>
        <p:sp>
          <p:nvSpPr>
            <p:cNvPr id="36" name="Rounded Rectangle 35"/>
            <p:cNvSpPr/>
            <p:nvPr/>
          </p:nvSpPr>
          <p:spPr>
            <a:xfrm>
              <a:off x="496882" y="3422809"/>
              <a:ext cx="787230" cy="1671302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Same Side Corner Rectangle 36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D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61756" y="3961862"/>
              <a:ext cx="468167" cy="1013843"/>
              <a:chOff x="647645" y="4046528"/>
              <a:chExt cx="468167" cy="101384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2" name="Straight Connector 51"/>
          <p:cNvCxnSpPr>
            <a:stCxn id="29" idx="3"/>
            <a:endCxn id="51" idx="2"/>
          </p:cNvCxnSpPr>
          <p:nvPr/>
        </p:nvCxnSpPr>
        <p:spPr>
          <a:xfrm flipV="1">
            <a:off x="821466" y="2419301"/>
            <a:ext cx="1269062" cy="115872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3"/>
            <a:endCxn id="51" idx="2"/>
          </p:cNvCxnSpPr>
          <p:nvPr/>
        </p:nvCxnSpPr>
        <p:spPr>
          <a:xfrm flipH="1" flipV="1">
            <a:off x="2090528" y="2419301"/>
            <a:ext cx="106291" cy="115872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5" idx="3"/>
            <a:endCxn id="51" idx="2"/>
          </p:cNvCxnSpPr>
          <p:nvPr/>
        </p:nvCxnSpPr>
        <p:spPr>
          <a:xfrm flipH="1" flipV="1">
            <a:off x="2090528" y="2419301"/>
            <a:ext cx="2263638" cy="115872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545201" y="2039817"/>
            <a:ext cx="1090654" cy="379484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33" name="Picture 32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56" y="3475982"/>
            <a:ext cx="546847" cy="615203"/>
          </a:xfrm>
          <a:prstGeom prst="rect">
            <a:avLst/>
          </a:prstGeom>
          <a:effectLst/>
        </p:spPr>
      </p:pic>
      <p:pic>
        <p:nvPicPr>
          <p:cNvPr id="34" name="Picture 33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898" y="3501880"/>
            <a:ext cx="546847" cy="615203"/>
          </a:xfrm>
          <a:prstGeom prst="rect">
            <a:avLst/>
          </a:prstGeom>
          <a:effectLst/>
        </p:spPr>
      </p:pic>
      <p:pic>
        <p:nvPicPr>
          <p:cNvPr id="41" name="Picture 40" descr="1_antenna_oran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3442" y="3501881"/>
            <a:ext cx="546847" cy="615203"/>
          </a:xfrm>
          <a:prstGeom prst="rect">
            <a:avLst/>
          </a:prstGeom>
          <a:effectLst/>
        </p:spPr>
      </p:pic>
      <p:sp>
        <p:nvSpPr>
          <p:cNvPr id="50" name="Freeform 49"/>
          <p:cNvSpPr/>
          <p:nvPr/>
        </p:nvSpPr>
        <p:spPr>
          <a:xfrm>
            <a:off x="670791" y="1551814"/>
            <a:ext cx="3904201" cy="2035929"/>
          </a:xfrm>
          <a:custGeom>
            <a:avLst/>
            <a:gdLst>
              <a:gd name="connsiteX0" fmla="*/ 0 w 620889"/>
              <a:gd name="connsiteY0" fmla="*/ 395111 h 395111"/>
              <a:gd name="connsiteX1" fmla="*/ 324556 w 620889"/>
              <a:gd name="connsiteY1" fmla="*/ 0 h 395111"/>
              <a:gd name="connsiteX2" fmla="*/ 620889 w 620889"/>
              <a:gd name="connsiteY2" fmla="*/ 395111 h 395111"/>
              <a:gd name="connsiteX0" fmla="*/ 0 w 620889"/>
              <a:gd name="connsiteY0" fmla="*/ 427721 h 427721"/>
              <a:gd name="connsiteX1" fmla="*/ 324556 w 620889"/>
              <a:gd name="connsiteY1" fmla="*/ 0 h 427721"/>
              <a:gd name="connsiteX2" fmla="*/ 620889 w 620889"/>
              <a:gd name="connsiteY2" fmla="*/ 427721 h 42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889" h="427721">
                <a:moveTo>
                  <a:pt x="0" y="427721"/>
                </a:moveTo>
                <a:cubicBezTo>
                  <a:pt x="110537" y="230165"/>
                  <a:pt x="221075" y="0"/>
                  <a:pt x="324556" y="0"/>
                </a:cubicBezTo>
                <a:cubicBezTo>
                  <a:pt x="428037" y="0"/>
                  <a:pt x="524463" y="230165"/>
                  <a:pt x="620889" y="427721"/>
                </a:cubicBezTo>
              </a:path>
            </a:pathLst>
          </a:custGeom>
          <a:ln w="7620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65627" y="2885707"/>
            <a:ext cx="1269715" cy="560348"/>
          </a:xfrm>
          <a:custGeom>
            <a:avLst/>
            <a:gdLst>
              <a:gd name="connsiteX0" fmla="*/ 0 w 1213555"/>
              <a:gd name="connsiteY0" fmla="*/ 465752 h 465752"/>
              <a:gd name="connsiteX1" fmla="*/ 677333 w 1213555"/>
              <a:gd name="connsiteY1" fmla="*/ 85 h 465752"/>
              <a:gd name="connsiteX2" fmla="*/ 1213555 w 1213555"/>
              <a:gd name="connsiteY2" fmla="*/ 423419 h 465752"/>
              <a:gd name="connsiteX3" fmla="*/ 1213555 w 1213555"/>
              <a:gd name="connsiteY3" fmla="*/ 423419 h 465752"/>
              <a:gd name="connsiteX4" fmla="*/ 1213555 w 1213555"/>
              <a:gd name="connsiteY4" fmla="*/ 423419 h 465752"/>
              <a:gd name="connsiteX0" fmla="*/ 0 w 1270012"/>
              <a:gd name="connsiteY0" fmla="*/ 465752 h 498783"/>
              <a:gd name="connsiteX1" fmla="*/ 677333 w 1270012"/>
              <a:gd name="connsiteY1" fmla="*/ 85 h 498783"/>
              <a:gd name="connsiteX2" fmla="*/ 1213555 w 1270012"/>
              <a:gd name="connsiteY2" fmla="*/ 423419 h 498783"/>
              <a:gd name="connsiteX3" fmla="*/ 1213555 w 1270012"/>
              <a:gd name="connsiteY3" fmla="*/ 423419 h 498783"/>
              <a:gd name="connsiteX4" fmla="*/ 1270012 w 1270012"/>
              <a:gd name="connsiteY4" fmla="*/ 498783 h 49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12" h="498783">
                <a:moveTo>
                  <a:pt x="0" y="465752"/>
                </a:moveTo>
                <a:cubicBezTo>
                  <a:pt x="237537" y="236446"/>
                  <a:pt x="475074" y="7140"/>
                  <a:pt x="677333" y="85"/>
                </a:cubicBezTo>
                <a:cubicBezTo>
                  <a:pt x="879592" y="-6970"/>
                  <a:pt x="1213555" y="423419"/>
                  <a:pt x="1213555" y="423419"/>
                </a:cubicBezTo>
                <a:lnTo>
                  <a:pt x="1213555" y="423419"/>
                </a:lnTo>
                <a:lnTo>
                  <a:pt x="1270012" y="498783"/>
                </a:lnTo>
              </a:path>
            </a:pathLst>
          </a:custGeom>
          <a:ln w="76200" cmpd="sng">
            <a:solidFill>
              <a:srgbClr val="E46C0A"/>
            </a:solidFill>
            <a:prstDash val="solid"/>
            <a:headEnd type="none"/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-130368" y="2218971"/>
            <a:ext cx="190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E46C0A"/>
                </a:solidFill>
              </a:rPr>
              <a:t>6 Gbps</a:t>
            </a:r>
            <a:endParaRPr lang="en-US" sz="3600" b="1" i="1" dirty="0">
              <a:solidFill>
                <a:srgbClr val="E46C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1"/>
    </mc:Choice>
    <mc:Fallback xmlns="">
      <p:transition xmlns:p14="http://schemas.microsoft.com/office/powerpoint/2010/main" spd="slow" advTm="294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Flyway controller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83556" y="1417639"/>
            <a:ext cx="6203244" cy="3789361"/>
          </a:xfrm>
          <a:prstGeom prst="round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076" y="2835266"/>
            <a:ext cx="1589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Traffic</a:t>
            </a:r>
          </a:p>
          <a:p>
            <a:r>
              <a:rPr lang="en-US" sz="2800" b="1" dirty="0" smtClean="0"/>
              <a:t>Demands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134556" y="1714770"/>
            <a:ext cx="2906890" cy="12900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Wireless links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&amp; Rates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34557" y="3616948"/>
            <a:ext cx="2906888" cy="129009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rgbClr val="000000"/>
                </a:solidFill>
              </a:rPr>
              <a:t>Iteratively choose best flyway</a:t>
            </a:r>
            <a:endParaRPr lang="en-US" sz="2700" b="1" dirty="0">
              <a:solidFill>
                <a:srgbClr val="000000"/>
              </a:solidFill>
            </a:endParaRPr>
          </a:p>
        </p:txBody>
      </p:sp>
      <p:cxnSp>
        <p:nvCxnSpPr>
          <p:cNvPr id="16" name="Elbow Connector 15"/>
          <p:cNvCxnSpPr>
            <a:stCxn id="7" idx="3"/>
            <a:endCxn id="14" idx="1"/>
          </p:cNvCxnSpPr>
          <p:nvPr/>
        </p:nvCxnSpPr>
        <p:spPr>
          <a:xfrm>
            <a:off x="1708824" y="3312320"/>
            <a:ext cx="2425733" cy="949678"/>
          </a:xfrm>
          <a:prstGeom prst="bentConnector3">
            <a:avLst>
              <a:gd name="adj1" fmla="val 50000"/>
            </a:avLst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4" idx="0"/>
          </p:cNvCxnSpPr>
          <p:nvPr/>
        </p:nvCxnSpPr>
        <p:spPr>
          <a:xfrm>
            <a:off x="5588001" y="3004869"/>
            <a:ext cx="0" cy="61207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7041445" y="1579647"/>
            <a:ext cx="1485542" cy="2682351"/>
            <a:chOff x="7041445" y="1579647"/>
            <a:chExt cx="1485542" cy="2682351"/>
          </a:xfrm>
        </p:grpSpPr>
        <p:cxnSp>
          <p:nvCxnSpPr>
            <p:cNvPr id="46" name="Elbow Connector 45"/>
            <p:cNvCxnSpPr>
              <a:stCxn id="14" idx="3"/>
            </p:cNvCxnSpPr>
            <p:nvPr/>
          </p:nvCxnSpPr>
          <p:spPr>
            <a:xfrm flipV="1">
              <a:off x="7041445" y="2243667"/>
              <a:ext cx="12700" cy="2018331"/>
            </a:xfrm>
            <a:prstGeom prst="bentConnector4">
              <a:avLst>
                <a:gd name="adj1" fmla="val 3977780"/>
                <a:gd name="adj2" fmla="val 99539"/>
              </a:avLst>
            </a:prstGeom>
            <a:ln w="76200" cmpd="sng">
              <a:solidFill>
                <a:schemeClr val="accent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40031" y="1579647"/>
              <a:ext cx="12869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Update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89221" y="4907047"/>
            <a:ext cx="3597559" cy="1299067"/>
            <a:chOff x="3789221" y="4907047"/>
            <a:chExt cx="3597559" cy="1299067"/>
          </a:xfrm>
        </p:grpSpPr>
        <p:cxnSp>
          <p:nvCxnSpPr>
            <p:cNvPr id="23" name="Straight Arrow Connector 22"/>
            <p:cNvCxnSpPr>
              <a:stCxn id="14" idx="2"/>
            </p:cNvCxnSpPr>
            <p:nvPr/>
          </p:nvCxnSpPr>
          <p:spPr>
            <a:xfrm>
              <a:off x="5588001" y="4907047"/>
              <a:ext cx="0" cy="82206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89221" y="5559783"/>
              <a:ext cx="3597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Configure flyways</a:t>
              </a:r>
              <a:endParaRPr lang="en-US" sz="3600" b="1" dirty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5588001" y="3006280"/>
            <a:ext cx="0" cy="612079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041445" y="4282935"/>
            <a:ext cx="1446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More?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91452" y="2853823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Y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58556" y="5082780"/>
            <a:ext cx="488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8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Evaluation</a:t>
            </a:r>
            <a:endParaRPr lang="en-US" sz="8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6"/>
    </mc:Choice>
    <mc:Fallback xmlns="">
      <p:transition xmlns:p14="http://schemas.microsoft.com/office/powerpoint/2010/main" spd="slow" advTm="64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Evaluation using real DC workloads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8133" cy="4525963"/>
          </a:xfrm>
        </p:spPr>
        <p:txBody>
          <a:bodyPr anchor="ctr" anchorCtr="0">
            <a:normAutofit/>
          </a:bodyPr>
          <a:lstStyle/>
          <a:p>
            <a:r>
              <a:rPr lang="en-US" dirty="0" smtClean="0"/>
              <a:t>We studied </a:t>
            </a:r>
            <a:r>
              <a:rPr lang="en-US" b="1" i="1" dirty="0" smtClean="0"/>
              <a:t>four live data centers</a:t>
            </a:r>
          </a:p>
          <a:p>
            <a:pPr lvl="1"/>
            <a:r>
              <a:rPr lang="en-US" dirty="0" smtClean="0"/>
              <a:t>Mix of applications (Cosmos, </a:t>
            </a:r>
            <a:r>
              <a:rPr lang="en-US" dirty="0" err="1" smtClean="0"/>
              <a:t>IndexSrv</a:t>
            </a:r>
            <a:r>
              <a:rPr lang="en-US" dirty="0" smtClean="0"/>
              <a:t>, 2xHPC)</a:t>
            </a:r>
          </a:p>
          <a:p>
            <a:pPr lvl="1"/>
            <a:r>
              <a:rPr lang="en-US" dirty="0" smtClean="0"/>
              <a:t>Pre-production and production servers</a:t>
            </a:r>
          </a:p>
          <a:p>
            <a:r>
              <a:rPr lang="en-US" b="1" i="1" dirty="0" smtClean="0"/>
              <a:t>76 hours of traces, 114 TB of traffic</a:t>
            </a:r>
          </a:p>
          <a:p>
            <a:pPr lvl="1"/>
            <a:r>
              <a:rPr lang="en-US" dirty="0" smtClean="0"/>
              <a:t>Measured application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22"/>
    </mc:Choice>
    <mc:Fallback xmlns="">
      <p:transition xmlns:p14="http://schemas.microsoft.com/office/powerpoint/2010/main" spd="slow" advTm="784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75930" y="5588899"/>
            <a:ext cx="371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Source Rack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412752" y="3496202"/>
            <a:ext cx="371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Destination Rack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93338" y="3430955"/>
            <a:ext cx="18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Demand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Traffic matrix example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30" y="1986411"/>
            <a:ext cx="4409234" cy="3544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37305"/>
            <a:ext cx="320002" cy="3259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30" y="1986411"/>
            <a:ext cx="4409234" cy="3544320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Hypothetical demand</a:t>
            </a:r>
          </a:p>
          <a:p>
            <a:r>
              <a:rPr lang="en-US" dirty="0" smtClean="0"/>
              <a:t>matrix needs full-bisection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1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64"/>
    </mc:Choice>
    <mc:Fallback xmlns="">
      <p:transition xmlns:p14="http://schemas.microsoft.com/office/powerpoint/2010/main" spd="slow" advTm="599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traces have localized hotspots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74" y="1671347"/>
            <a:ext cx="5974443" cy="4229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565" y="1433901"/>
            <a:ext cx="216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</a:rPr>
              <a:t>Very few hotspots!</a:t>
            </a:r>
            <a:endParaRPr lang="en-US" sz="3600" dirty="0">
              <a:solidFill>
                <a:srgbClr val="4F622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7887" y="1300542"/>
            <a:ext cx="522111" cy="4966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26367" y="5530731"/>
            <a:ext cx="3712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Source Rack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131204" y="3422815"/>
            <a:ext cx="3712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Destination Rack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-50017" y="3023844"/>
            <a:ext cx="2934724" cy="2310159"/>
            <a:chOff x="113279" y="3247620"/>
            <a:chExt cx="2934724" cy="2310159"/>
          </a:xfrm>
        </p:grpSpPr>
        <p:sp>
          <p:nvSpPr>
            <p:cNvPr id="11" name="TextBox 10"/>
            <p:cNvSpPr txBox="1"/>
            <p:nvPr/>
          </p:nvSpPr>
          <p:spPr>
            <a:xfrm>
              <a:off x="113279" y="3247620"/>
              <a:ext cx="212435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tx2"/>
                  </a:solidFill>
                </a:rPr>
                <a:t>Affect</a:t>
              </a:r>
              <a:br>
                <a:rPr lang="en-US" sz="3600" dirty="0" smtClean="0">
                  <a:solidFill>
                    <a:schemeClr val="tx2"/>
                  </a:solidFill>
                </a:rPr>
              </a:br>
              <a:r>
                <a:rPr lang="en-US" sz="3600" dirty="0" smtClean="0">
                  <a:solidFill>
                    <a:schemeClr val="tx2"/>
                  </a:solidFill>
                </a:rPr>
                <a:t>only a</a:t>
              </a:r>
              <a:br>
                <a:rPr lang="en-US" sz="3600" dirty="0" smtClean="0">
                  <a:solidFill>
                    <a:schemeClr val="tx2"/>
                  </a:solidFill>
                </a:rPr>
              </a:br>
              <a:r>
                <a:rPr lang="en-US" sz="3600" dirty="0" smtClean="0">
                  <a:solidFill>
                    <a:schemeClr val="tx2"/>
                  </a:solidFill>
                </a:rPr>
                <a:t>few racks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Elbow Connector 12"/>
            <p:cNvCxnSpPr/>
            <p:nvPr/>
          </p:nvCxnSpPr>
          <p:spPr>
            <a:xfrm flipV="1">
              <a:off x="2079976" y="3259667"/>
              <a:ext cx="939802" cy="80745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>
              <a:off x="2079976" y="4067117"/>
              <a:ext cx="939803" cy="5498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1" idx="2"/>
            </p:cNvCxnSpPr>
            <p:nvPr/>
          </p:nvCxnSpPr>
          <p:spPr>
            <a:xfrm rot="16200000" flipH="1">
              <a:off x="1939646" y="4237755"/>
              <a:ext cx="344165" cy="1872548"/>
            </a:xfrm>
            <a:prstGeom prst="bentConnector2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11" idx="2"/>
            </p:cNvCxnSpPr>
            <p:nvPr/>
          </p:nvCxnSpPr>
          <p:spPr>
            <a:xfrm rot="16200000" flipH="1">
              <a:off x="1819701" y="4357700"/>
              <a:ext cx="555832" cy="1844326"/>
            </a:xfrm>
            <a:prstGeom prst="bentConnector2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>
              <a:off x="2079976" y="4067117"/>
              <a:ext cx="968024" cy="404695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255889" y="987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0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64"/>
    </mc:Choice>
    <mc:Fallback xmlns="">
      <p:transition xmlns:p14="http://schemas.microsoft.com/office/powerpoint/2010/main" spd="slow" advTm="599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setup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Evaluated 60 GHz flyways</a:t>
            </a:r>
            <a:r>
              <a:rPr lang="en-US" b="1" i="1" dirty="0" smtClean="0"/>
              <a:t> </a:t>
            </a:r>
            <a:r>
              <a:rPr lang="en-US" dirty="0" smtClean="0"/>
              <a:t>improvements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b="1" i="1" dirty="0" smtClean="0"/>
              <a:t>real demand matrices</a:t>
            </a:r>
            <a:r>
              <a:rPr lang="en-US" dirty="0" smtClean="0"/>
              <a:t> in an</a:t>
            </a:r>
            <a:r>
              <a:rPr lang="en-US" dirty="0"/>
              <a:t> </a:t>
            </a:r>
            <a:r>
              <a:rPr lang="en-US" dirty="0" smtClean="0"/>
              <a:t>ns-3 </a:t>
            </a:r>
            <a:r>
              <a:rPr lang="en-US" b="1" i="1" dirty="0" smtClean="0"/>
              <a:t>topology based on real DC layout</a:t>
            </a:r>
          </a:p>
          <a:p>
            <a:r>
              <a:rPr lang="en-US" b="1" dirty="0" smtClean="0"/>
              <a:t>Metric:</a:t>
            </a:r>
            <a:r>
              <a:rPr lang="en-US" dirty="0" smtClean="0"/>
              <a:t> Completion time of Demands (CTD)</a:t>
            </a:r>
          </a:p>
          <a:p>
            <a:pPr lvl="1"/>
            <a:r>
              <a:rPr lang="en-US" dirty="0" smtClean="0"/>
              <a:t>Relative to non-oversubscribed network</a:t>
            </a:r>
          </a:p>
          <a:p>
            <a:pPr lvl="1"/>
            <a:r>
              <a:rPr lang="en-US" dirty="0" smtClean="0"/>
              <a:t>CTD of 1   ➠   </a:t>
            </a:r>
            <a:r>
              <a:rPr lang="en-US" b="1" i="1" dirty="0" smtClean="0"/>
              <a:t>same as non-oversubscribed</a:t>
            </a:r>
          </a:p>
          <a:p>
            <a:pPr lvl="1"/>
            <a:r>
              <a:rPr lang="en-US" dirty="0"/>
              <a:t>CTD of </a:t>
            </a:r>
            <a:r>
              <a:rPr lang="en-US" dirty="0" smtClean="0"/>
              <a:t>2   </a:t>
            </a:r>
            <a:r>
              <a:rPr lang="en-US" dirty="0"/>
              <a:t>➠   </a:t>
            </a:r>
            <a:r>
              <a:rPr lang="en-US" b="1" i="1" dirty="0" smtClean="0"/>
              <a:t>same as 1:2 oversubscribed</a:t>
            </a:r>
            <a:endParaRPr lang="en-US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flyway device </a:t>
            </a:r>
            <a:r>
              <a:rPr lang="en-US" dirty="0"/>
              <a:t>/ </a:t>
            </a:r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 descr="tmp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9" y="1215443"/>
            <a:ext cx="7444517" cy="5211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9912" y="2104347"/>
            <a:ext cx="2049910" cy="2554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4000" b="1" dirty="0" smtClean="0"/>
              <a:t>CDF</a:t>
            </a:r>
          </a:p>
          <a:p>
            <a:pPr algn="ctr"/>
            <a:r>
              <a:rPr lang="en-US" sz="4000" b="1" dirty="0" smtClean="0"/>
              <a:t>over</a:t>
            </a:r>
          </a:p>
          <a:p>
            <a:pPr algn="ctr"/>
            <a:r>
              <a:rPr lang="en-US" sz="4000" b="1" dirty="0" smtClean="0"/>
              <a:t>Demand</a:t>
            </a:r>
          </a:p>
          <a:p>
            <a:pPr algn="ctr"/>
            <a:r>
              <a:rPr lang="en-US" sz="4000" b="1" dirty="0" smtClean="0"/>
              <a:t>Matrices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4171759" y="5683689"/>
            <a:ext cx="800219" cy="9411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CTD</a:t>
            </a:r>
            <a:endParaRPr lang="en-US" sz="4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4416375" y="2104347"/>
            <a:ext cx="3048691" cy="1077218"/>
            <a:chOff x="5009445" y="2032898"/>
            <a:chExt cx="3048691" cy="1077218"/>
          </a:xfrm>
        </p:grpSpPr>
        <p:sp>
          <p:nvSpPr>
            <p:cNvPr id="23" name="Oval 22"/>
            <p:cNvSpPr/>
            <p:nvPr/>
          </p:nvSpPr>
          <p:spPr>
            <a:xfrm>
              <a:off x="5009445" y="2057396"/>
              <a:ext cx="310445" cy="310445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7970" y="2032898"/>
              <a:ext cx="2620166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CTD &lt; 1.5 for &gt;80% of traces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345140" y="3394726"/>
            <a:ext cx="3295147" cy="1738995"/>
            <a:chOff x="3756378" y="3527773"/>
            <a:chExt cx="3295147" cy="1738995"/>
          </a:xfrm>
        </p:grpSpPr>
        <p:sp>
          <p:nvSpPr>
            <p:cNvPr id="28" name="Oval 27"/>
            <p:cNvSpPr/>
            <p:nvPr/>
          </p:nvSpPr>
          <p:spPr>
            <a:xfrm>
              <a:off x="3756378" y="3527773"/>
              <a:ext cx="310445" cy="310445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45103" y="3697108"/>
              <a:ext cx="2906422" cy="15696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Smallest possible CTD for 50% of traces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5400000">
            <a:off x="1809922" y="5381740"/>
            <a:ext cx="800219" cy="3523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30" name="TextBox 29"/>
          <p:cNvSpPr txBox="1"/>
          <p:nvPr/>
        </p:nvSpPr>
        <p:spPr>
          <a:xfrm rot="5400000">
            <a:off x="4172321" y="5183246"/>
            <a:ext cx="800219" cy="7493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1.5</a:t>
            </a:r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6526053" y="5381740"/>
            <a:ext cx="800219" cy="3523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3"/>
    </mc:Choice>
    <mc:Fallback xmlns="">
      <p:transition xmlns:p14="http://schemas.microsoft.com/office/powerpoint/2010/main" spd="slow" advTm="240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goal: Flyways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1" y="1600200"/>
            <a:ext cx="8607778" cy="4525963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To enable a </a:t>
            </a:r>
            <a:r>
              <a:rPr lang="en-US" sz="3600" dirty="0"/>
              <a:t>network </a:t>
            </a:r>
            <a:r>
              <a:rPr lang="en-US" sz="3600" dirty="0" smtClean="0"/>
              <a:t>with</a:t>
            </a:r>
            <a:br>
              <a:rPr lang="en-US" sz="3600" dirty="0" smtClean="0"/>
            </a:br>
            <a:r>
              <a:rPr lang="en-US" sz="3600" dirty="0" smtClean="0"/>
              <a:t>an </a:t>
            </a:r>
            <a:r>
              <a:rPr lang="en-US" sz="3600" b="1" dirty="0" smtClean="0">
                <a:solidFill>
                  <a:srgbClr val="DC5924"/>
                </a:solidFill>
              </a:rPr>
              <a:t>oversubscribed core </a:t>
            </a:r>
            <a:r>
              <a:rPr lang="en-US" sz="3600" dirty="0" smtClean="0"/>
              <a:t>to act like</a:t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non-oversubscribed network</a:t>
            </a:r>
            <a:r>
              <a:rPr lang="en-US" sz="3600" dirty="0">
                <a:solidFill>
                  <a:schemeClr val="accent3"/>
                </a:solidFill>
              </a:rPr>
              <a:t/>
            </a:r>
            <a:br>
              <a:rPr lang="en-US" sz="3600" dirty="0">
                <a:solidFill>
                  <a:schemeClr val="accent3"/>
                </a:solidFill>
              </a:rPr>
            </a:br>
            <a:r>
              <a:rPr lang="en-US" sz="3600" dirty="0" smtClean="0"/>
              <a:t>by </a:t>
            </a:r>
            <a:r>
              <a:rPr lang="en-US" sz="3600" b="1" dirty="0" smtClean="0">
                <a:solidFill>
                  <a:schemeClr val="tx2"/>
                </a:solidFill>
              </a:rPr>
              <a:t>dynamically injecting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dirty="0" smtClean="0"/>
              <a:t>high-bandwidth links.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3"/>
    </mc:Choice>
    <mc:Fallback xmlns="">
      <p:transition xmlns:p14="http://schemas.microsoft.com/office/powerpoint/2010/main" spd="slow" advTm="180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aper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1" y="1276827"/>
            <a:ext cx="7337095" cy="51359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8000" y="5390444"/>
            <a:ext cx="5687066" cy="1022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benefit of strategies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4171759" y="5683689"/>
            <a:ext cx="800219" cy="9411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CTD</a:t>
            </a:r>
            <a:endParaRPr lang="en-US" sz="4000" b="1" dirty="0"/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5400000">
            <a:off x="4129988" y="5183246"/>
            <a:ext cx="800219" cy="7493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1.5</a:t>
            </a:r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6568386" y="5381740"/>
            <a:ext cx="800219" cy="3523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9912" y="1276827"/>
            <a:ext cx="2049910" cy="4647426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ctr"/>
            <a:endParaRPr lang="en-US" sz="34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4000" b="1" dirty="0" smtClean="0"/>
              <a:t>CDF</a:t>
            </a:r>
          </a:p>
          <a:p>
            <a:pPr algn="ctr"/>
            <a:r>
              <a:rPr lang="en-US" sz="4000" b="1" dirty="0" smtClean="0"/>
              <a:t>over</a:t>
            </a:r>
          </a:p>
          <a:p>
            <a:pPr algn="ctr"/>
            <a:r>
              <a:rPr lang="en-US" sz="4000" b="1" dirty="0" smtClean="0"/>
              <a:t>Demand</a:t>
            </a:r>
          </a:p>
          <a:p>
            <a:pPr algn="ctr"/>
            <a:r>
              <a:rPr lang="en-US" sz="4000" b="1" dirty="0" smtClean="0"/>
              <a:t>Matrices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 rot="5400000">
            <a:off x="1697034" y="5381740"/>
            <a:ext cx="800219" cy="3523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41838" y="1954389"/>
            <a:ext cx="0" cy="1933222"/>
          </a:xfrm>
          <a:prstGeom prst="straightConnector1">
            <a:avLst/>
          </a:prstGeom>
          <a:ln w="8890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3"/>
    </mc:Choice>
    <mc:Fallback xmlns="">
      <p:transition xmlns:p14="http://schemas.microsoft.com/office/powerpoint/2010/main" spd="slow" advTm="240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1-3 devices /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 descr="result_mult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1" y="1248605"/>
            <a:ext cx="7351887" cy="5189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8000" y="5390444"/>
            <a:ext cx="5687066" cy="1022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4171759" y="5683689"/>
            <a:ext cx="800219" cy="9411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CTD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4129988" y="5183246"/>
            <a:ext cx="800219" cy="7493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1.5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568386" y="5381740"/>
            <a:ext cx="800219" cy="3523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9912" y="1234494"/>
            <a:ext cx="2049910" cy="4647426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ctr"/>
            <a:endParaRPr lang="en-US" sz="34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4000" b="1" dirty="0" smtClean="0"/>
              <a:t>CDF</a:t>
            </a:r>
          </a:p>
          <a:p>
            <a:pPr algn="ctr"/>
            <a:r>
              <a:rPr lang="en-US" sz="4000" b="1" dirty="0" smtClean="0"/>
              <a:t>over</a:t>
            </a:r>
          </a:p>
          <a:p>
            <a:pPr algn="ctr"/>
            <a:r>
              <a:rPr lang="en-US" sz="4000" b="1" dirty="0" smtClean="0"/>
              <a:t>Demand</a:t>
            </a:r>
          </a:p>
          <a:p>
            <a:pPr algn="ctr"/>
            <a:r>
              <a:rPr lang="en-US" sz="4000" b="1" dirty="0" smtClean="0"/>
              <a:t>Matrices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1697034" y="5381740"/>
            <a:ext cx="800219" cy="3523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4"/>
    </mc:Choice>
    <mc:Fallback xmlns="">
      <p:transition xmlns:p14="http://schemas.microsoft.com/office/powerpoint/2010/main" spd="slow" advTm="262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60 GHz flyways</a:t>
            </a:r>
            <a:r>
              <a:rPr lang="en-US" dirty="0" smtClean="0"/>
              <a:t> can substantially </a:t>
            </a:r>
            <a:r>
              <a:rPr lang="en-US" b="1" i="1" dirty="0" smtClean="0"/>
              <a:t>improve performance in oversubscribed DC</a:t>
            </a:r>
          </a:p>
          <a:p>
            <a:r>
              <a:rPr lang="en-US" b="1" i="1" dirty="0" smtClean="0"/>
              <a:t>Traffic indirection crucial</a:t>
            </a:r>
            <a:r>
              <a:rPr lang="en-US" dirty="0" smtClean="0"/>
              <a:t> for practical benefit in </a:t>
            </a:r>
            <a:r>
              <a:rPr lang="en-US" b="1" dirty="0" smtClean="0"/>
              <a:t>real workloads</a:t>
            </a:r>
          </a:p>
          <a:p>
            <a:r>
              <a:rPr lang="en-US" dirty="0" smtClean="0"/>
              <a:t>Novel techniques </a:t>
            </a:r>
            <a:r>
              <a:rPr lang="en-US" b="1" i="1" dirty="0" smtClean="0"/>
              <a:t>leverage wired backbone</a:t>
            </a:r>
            <a:r>
              <a:rPr lang="en-US" dirty="0" smtClean="0"/>
              <a:t> to dramatically simplify and speed hybrid system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Read more:</a:t>
            </a:r>
            <a:r>
              <a:rPr lang="en-US" sz="2800" dirty="0" smtClean="0"/>
              <a:t> </a:t>
            </a:r>
            <a:r>
              <a:rPr lang="en-US" sz="2600" dirty="0" smtClean="0"/>
              <a:t>http://</a:t>
            </a:r>
            <a:r>
              <a:rPr lang="en-US" sz="2600" dirty="0" err="1" smtClean="0"/>
              <a:t>r.halper.in</a:t>
            </a:r>
            <a:r>
              <a:rPr lang="en-US" sz="2600" dirty="0" smtClean="0"/>
              <a:t>/paper/flyways_sigcomm11</a:t>
            </a: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96"/>
    </mc:Choice>
    <mc:Fallback xmlns="">
      <p:transition xmlns:p14="http://schemas.microsoft.com/office/powerpoint/2010/main" spd="slow" advTm="371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51"/>
          <p:cNvSpPr>
            <a:spLocks noGrp="1"/>
          </p:cNvSpPr>
          <p:nvPr>
            <p:ph sz="half" idx="2"/>
          </p:nvPr>
        </p:nvSpPr>
        <p:spPr>
          <a:xfrm>
            <a:off x="4492976" y="1501423"/>
            <a:ext cx="4354690" cy="4905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8000"/>
                </a:solidFill>
              </a:rPr>
              <a:t>Low cost</a:t>
            </a:r>
            <a:endParaRPr lang="en-US" sz="4000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3366FF"/>
                </a:solidFill>
              </a:rPr>
              <a:t>Perform well in most cases with</a:t>
            </a:r>
            <a:br>
              <a:rPr lang="en-US" sz="4000" b="1" dirty="0">
                <a:solidFill>
                  <a:srgbClr val="3366FF"/>
                </a:solidFill>
              </a:rPr>
            </a:br>
            <a:r>
              <a:rPr lang="en-US" sz="4000" b="1" dirty="0">
                <a:solidFill>
                  <a:srgbClr val="3366FF"/>
                </a:solidFill>
              </a:rPr>
              <a:t>job placement</a:t>
            </a:r>
          </a:p>
          <a:p>
            <a:pPr marL="0" indent="0" algn="ctr">
              <a:buNone/>
            </a:pPr>
            <a:endParaRPr lang="en-US" sz="1600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E46C0A"/>
                </a:solidFill>
              </a:rPr>
              <a:t>Dynamically inject links where needed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Our approach: Wireless Flyways</a:t>
            </a:r>
            <a:endParaRPr lang="en-US" b="1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3200" smtClean="0">
                <a:solidFill>
                  <a:schemeClr val="tx1"/>
                </a:solidFill>
              </a:rPr>
              <a:pPr/>
              <a:t>5</a:t>
            </a:fld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2629" y="3422808"/>
            <a:ext cx="787232" cy="2801079"/>
            <a:chOff x="496881" y="3422808"/>
            <a:chExt cx="787232" cy="2801079"/>
          </a:xfrm>
        </p:grpSpPr>
        <p:sp>
          <p:nvSpPr>
            <p:cNvPr id="49" name="Rounded Rectangle 48"/>
            <p:cNvSpPr/>
            <p:nvPr/>
          </p:nvSpPr>
          <p:spPr>
            <a:xfrm>
              <a:off x="496882" y="3422809"/>
              <a:ext cx="787230" cy="280107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 Same Side Corner Rectangle 50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61756" y="3961862"/>
              <a:ext cx="477145" cy="2114173"/>
              <a:chOff x="647645" y="4046528"/>
              <a:chExt cx="477145" cy="211417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56623" y="514685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61112" y="569702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8" name="Straight Connector 57"/>
          <p:cNvCxnSpPr/>
          <p:nvPr/>
        </p:nvCxnSpPr>
        <p:spPr>
          <a:xfrm flipV="1">
            <a:off x="666245" y="2610556"/>
            <a:ext cx="1127951" cy="81225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3"/>
          </p:cNvCxnSpPr>
          <p:nvPr/>
        </p:nvCxnSpPr>
        <p:spPr>
          <a:xfrm flipV="1">
            <a:off x="1605877" y="2610556"/>
            <a:ext cx="539012" cy="81225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2" idx="3"/>
          </p:cNvCxnSpPr>
          <p:nvPr/>
        </p:nvCxnSpPr>
        <p:spPr>
          <a:xfrm flipH="1" flipV="1">
            <a:off x="2384778" y="2610556"/>
            <a:ext cx="802751" cy="81225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212261" y="3422808"/>
            <a:ext cx="787232" cy="2801079"/>
            <a:chOff x="496881" y="3422808"/>
            <a:chExt cx="787232" cy="2801079"/>
          </a:xfrm>
        </p:grpSpPr>
        <p:sp>
          <p:nvSpPr>
            <p:cNvPr id="62" name="Rounded Rectangle 61"/>
            <p:cNvSpPr/>
            <p:nvPr/>
          </p:nvSpPr>
          <p:spPr>
            <a:xfrm>
              <a:off x="496882" y="3422809"/>
              <a:ext cx="787230" cy="280107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 Same Side Corner Rectangle 62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61756" y="3961862"/>
              <a:ext cx="477145" cy="2114173"/>
              <a:chOff x="647645" y="4046528"/>
              <a:chExt cx="477145" cy="211417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56623" y="514685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61112" y="569702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793913" y="3422808"/>
            <a:ext cx="787232" cy="2801079"/>
            <a:chOff x="496881" y="3422808"/>
            <a:chExt cx="787232" cy="2801079"/>
          </a:xfrm>
        </p:grpSpPr>
        <p:sp>
          <p:nvSpPr>
            <p:cNvPr id="71" name="Rounded Rectangle 70"/>
            <p:cNvSpPr/>
            <p:nvPr/>
          </p:nvSpPr>
          <p:spPr>
            <a:xfrm>
              <a:off x="496882" y="3422809"/>
              <a:ext cx="787230" cy="280107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 Same Side Corner Rectangle 71"/>
            <p:cNvSpPr/>
            <p:nvPr/>
          </p:nvSpPr>
          <p:spPr>
            <a:xfrm>
              <a:off x="496881" y="3422808"/>
              <a:ext cx="787232" cy="415414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61756" y="3961862"/>
              <a:ext cx="477145" cy="2114173"/>
              <a:chOff x="647645" y="4046528"/>
              <a:chExt cx="477145" cy="2114173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647645" y="404652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52134" y="459669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56623" y="5146858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61112" y="5697023"/>
                <a:ext cx="463678" cy="46367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2144889" y="4512027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9" name="Cloud 78"/>
          <p:cNvSpPr/>
          <p:nvPr/>
        </p:nvSpPr>
        <p:spPr>
          <a:xfrm>
            <a:off x="132645" y="1417638"/>
            <a:ext cx="4515554" cy="1332975"/>
          </a:xfrm>
          <a:prstGeom prst="cloud">
            <a:avLst/>
          </a:prstGeom>
          <a:solidFill>
            <a:schemeClr val="bg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F6228"/>
                </a:solidFill>
              </a:rPr>
              <a:t>Oversubscribed Core</a:t>
            </a:r>
            <a:endParaRPr lang="en-US" sz="3200" b="1" dirty="0">
              <a:solidFill>
                <a:srgbClr val="4F6228"/>
              </a:solidFill>
            </a:endParaRPr>
          </a:p>
        </p:txBody>
      </p:sp>
      <p:pic>
        <p:nvPicPr>
          <p:cNvPr id="43" name="Picture 42" descr="1_antenna_oran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56" y="3058214"/>
            <a:ext cx="546847" cy="615203"/>
          </a:xfrm>
          <a:prstGeom prst="rect">
            <a:avLst/>
          </a:prstGeom>
          <a:effectLst/>
        </p:spPr>
      </p:pic>
      <p:pic>
        <p:nvPicPr>
          <p:cNvPr id="45" name="Picture 44" descr="1_antenna_oran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30" y="3058214"/>
            <a:ext cx="565893" cy="615203"/>
          </a:xfrm>
          <a:prstGeom prst="rect">
            <a:avLst/>
          </a:prstGeom>
          <a:effectLst/>
        </p:spPr>
      </p:pic>
      <p:pic>
        <p:nvPicPr>
          <p:cNvPr id="48" name="Picture 47" descr="1_antenna_oran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30" y="3058214"/>
            <a:ext cx="546847" cy="615203"/>
          </a:xfrm>
          <a:prstGeom prst="rect">
            <a:avLst/>
          </a:prstGeom>
          <a:effectLst/>
        </p:spPr>
      </p:pic>
      <p:sp>
        <p:nvSpPr>
          <p:cNvPr id="3" name="Freeform 2"/>
          <p:cNvSpPr/>
          <p:nvPr/>
        </p:nvSpPr>
        <p:spPr>
          <a:xfrm>
            <a:off x="366889" y="2750612"/>
            <a:ext cx="1487392" cy="263215"/>
          </a:xfrm>
          <a:custGeom>
            <a:avLst/>
            <a:gdLst>
              <a:gd name="connsiteX0" fmla="*/ 0 w 1213555"/>
              <a:gd name="connsiteY0" fmla="*/ 465752 h 465752"/>
              <a:gd name="connsiteX1" fmla="*/ 677333 w 1213555"/>
              <a:gd name="connsiteY1" fmla="*/ 85 h 465752"/>
              <a:gd name="connsiteX2" fmla="*/ 1213555 w 1213555"/>
              <a:gd name="connsiteY2" fmla="*/ 423419 h 465752"/>
              <a:gd name="connsiteX3" fmla="*/ 1213555 w 1213555"/>
              <a:gd name="connsiteY3" fmla="*/ 423419 h 465752"/>
              <a:gd name="connsiteX4" fmla="*/ 1213555 w 1213555"/>
              <a:gd name="connsiteY4" fmla="*/ 423419 h 46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555" h="465752">
                <a:moveTo>
                  <a:pt x="0" y="465752"/>
                </a:moveTo>
                <a:cubicBezTo>
                  <a:pt x="237537" y="236446"/>
                  <a:pt x="475074" y="7140"/>
                  <a:pt x="677333" y="85"/>
                </a:cubicBezTo>
                <a:cubicBezTo>
                  <a:pt x="879592" y="-6970"/>
                  <a:pt x="1213555" y="423419"/>
                  <a:pt x="1213555" y="423419"/>
                </a:cubicBezTo>
                <a:lnTo>
                  <a:pt x="1213555" y="423419"/>
                </a:lnTo>
                <a:lnTo>
                  <a:pt x="1213555" y="423419"/>
                </a:lnTo>
              </a:path>
            </a:pathLst>
          </a:custGeom>
          <a:ln w="76200" cmpd="sng">
            <a:solidFill>
              <a:schemeClr val="accent6">
                <a:lumMod val="75000"/>
              </a:schemeClr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27"/>
    </mc:Choice>
    <mc:Fallback xmlns="">
      <p:transition xmlns:p14="http://schemas.microsoft.com/office/powerpoint/2010/main" spd="slow" advTm="509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80081" y="1810544"/>
            <a:ext cx="5035846" cy="4058304"/>
            <a:chOff x="284042" y="1580445"/>
            <a:chExt cx="6164736" cy="4968058"/>
          </a:xfrm>
        </p:grpSpPr>
        <p:sp>
          <p:nvSpPr>
            <p:cNvPr id="36" name="Rectangle 35"/>
            <p:cNvSpPr/>
            <p:nvPr/>
          </p:nvSpPr>
          <p:spPr>
            <a:xfrm>
              <a:off x="284042" y="1580445"/>
              <a:ext cx="6164736" cy="4968058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9535" y="1730496"/>
              <a:ext cx="5873750" cy="4667955"/>
              <a:chOff x="1036308" y="1758718"/>
              <a:chExt cx="5873750" cy="466795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36308" y="1758718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8016" y="1758718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028870" y="1758718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359725" y="1758718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367162" y="1758718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36308" y="2788123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698016" y="2788123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28870" y="2788123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359725" y="2788123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67162" y="2788123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36308" y="5876340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698016" y="5876340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028870" y="5876340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359725" y="5876340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367162" y="5876340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036308" y="4846935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698016" y="4846935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28870" y="4846935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9725" y="4846935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367162" y="4846935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36308" y="3817529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98016" y="3817529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028870" y="3817529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359725" y="3817529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67162" y="3817529"/>
                <a:ext cx="550333" cy="5503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265333" y="1120249"/>
            <a:ext cx="2984526" cy="2795321"/>
            <a:chOff x="6265333" y="781585"/>
            <a:chExt cx="2984526" cy="2795321"/>
          </a:xfrm>
        </p:grpSpPr>
        <p:sp>
          <p:nvSpPr>
            <p:cNvPr id="44" name="Rounded Rectangle 43"/>
            <p:cNvSpPr/>
            <p:nvPr/>
          </p:nvSpPr>
          <p:spPr>
            <a:xfrm>
              <a:off x="6265333" y="2292795"/>
              <a:ext cx="2257778" cy="12841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0000"/>
                  </a:solidFill>
                </a:rPr>
                <a:t>DC</a:t>
              </a:r>
              <a:br>
                <a:rPr lang="en-US" sz="3600" b="1" dirty="0" smtClean="0">
                  <a:solidFill>
                    <a:srgbClr val="000000"/>
                  </a:solidFill>
                </a:rPr>
              </a:br>
              <a:r>
                <a:rPr lang="en-US" sz="3600" b="1" dirty="0" smtClean="0">
                  <a:solidFill>
                    <a:srgbClr val="000000"/>
                  </a:solidFill>
                </a:rPr>
                <a:t>Scheduler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314752" y="1195530"/>
              <a:ext cx="832505" cy="1080323"/>
              <a:chOff x="6977969" y="1212472"/>
              <a:chExt cx="832505" cy="1080323"/>
            </a:xfrm>
          </p:grpSpPr>
          <p:cxnSp>
            <p:nvCxnSpPr>
              <p:cNvPr id="46" name="Straight Arrow Connector 45"/>
              <p:cNvCxnSpPr>
                <a:stCxn id="48" idx="2"/>
                <a:endCxn id="44" idx="0"/>
              </p:cNvCxnSpPr>
              <p:nvPr/>
            </p:nvCxnSpPr>
            <p:spPr>
              <a:xfrm>
                <a:off x="7394222" y="1735692"/>
                <a:ext cx="0" cy="557103"/>
              </a:xfrm>
              <a:prstGeom prst="straightConnector1">
                <a:avLst/>
              </a:prstGeom>
              <a:ln w="571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977969" y="1212472"/>
                <a:ext cx="832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Jobs</a:t>
                </a:r>
                <a:endParaRPr lang="en-US" sz="2800" b="1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842504" y="781585"/>
              <a:ext cx="2407355" cy="1511210"/>
              <a:chOff x="6002868" y="781585"/>
              <a:chExt cx="2407355" cy="151121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7224889" y="1735692"/>
                <a:ext cx="0" cy="557103"/>
              </a:xfrm>
              <a:prstGeom prst="straightConnector1">
                <a:avLst/>
              </a:prstGeom>
              <a:ln w="571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6002868" y="781585"/>
                <a:ext cx="2407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Data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placement</a:t>
                </a:r>
                <a:endParaRPr lang="en-US" sz="2800" b="1" dirty="0"/>
              </a:p>
            </p:txBody>
          </p:sp>
        </p:grpSp>
      </p:grpSp>
      <p:cxnSp>
        <p:nvCxnSpPr>
          <p:cNvPr id="64" name="Elbow Connector 63"/>
          <p:cNvCxnSpPr>
            <a:stCxn id="44" idx="1"/>
            <a:endCxn id="36" idx="3"/>
          </p:cNvCxnSpPr>
          <p:nvPr/>
        </p:nvCxnSpPr>
        <p:spPr>
          <a:xfrm rot="10800000" flipV="1">
            <a:off x="5315927" y="3273514"/>
            <a:ext cx="949406" cy="566181"/>
          </a:xfrm>
          <a:prstGeom prst="bentConnector3">
            <a:avLst/>
          </a:prstGeom>
          <a:ln w="5715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" idx="3"/>
            <a:endCxn id="28" idx="7"/>
          </p:cNvCxnSpPr>
          <p:nvPr/>
        </p:nvCxnSpPr>
        <p:spPr>
          <a:xfrm flipH="1">
            <a:off x="1869798" y="2316838"/>
            <a:ext cx="769264" cy="220481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" idx="5"/>
            <a:endCxn id="26" idx="0"/>
          </p:cNvCxnSpPr>
          <p:nvPr/>
        </p:nvCxnSpPr>
        <p:spPr>
          <a:xfrm>
            <a:off x="2956946" y="2316838"/>
            <a:ext cx="928205" cy="213898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" idx="5"/>
            <a:endCxn id="15" idx="1"/>
          </p:cNvCxnSpPr>
          <p:nvPr/>
        </p:nvCxnSpPr>
        <p:spPr>
          <a:xfrm>
            <a:off x="4044093" y="2316838"/>
            <a:ext cx="769264" cy="52301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1" idx="1"/>
            <a:endCxn id="26" idx="5"/>
          </p:cNvCxnSpPr>
          <p:nvPr/>
        </p:nvCxnSpPr>
        <p:spPr>
          <a:xfrm flipH="1" flipV="1">
            <a:off x="4044093" y="4839539"/>
            <a:ext cx="769264" cy="52301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20" idx="1"/>
            <a:endCxn id="25" idx="5"/>
          </p:cNvCxnSpPr>
          <p:nvPr/>
        </p:nvCxnSpPr>
        <p:spPr>
          <a:xfrm flipH="1" flipV="1">
            <a:off x="2956946" y="4839539"/>
            <a:ext cx="769263" cy="52301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20" idx="0"/>
            <a:endCxn id="26" idx="4"/>
          </p:cNvCxnSpPr>
          <p:nvPr/>
        </p:nvCxnSpPr>
        <p:spPr>
          <a:xfrm flipV="1">
            <a:off x="3885151" y="4905375"/>
            <a:ext cx="0" cy="3913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6" idx="3"/>
            <a:endCxn id="28" idx="7"/>
          </p:cNvCxnSpPr>
          <p:nvPr/>
        </p:nvCxnSpPr>
        <p:spPr>
          <a:xfrm flipH="1">
            <a:off x="1869798" y="2316838"/>
            <a:ext cx="769264" cy="2204817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6265333" y="4654662"/>
            <a:ext cx="2257778" cy="128411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Flyway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Controller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stCxn id="44" idx="2"/>
            <a:endCxn id="66" idx="0"/>
          </p:cNvCxnSpPr>
          <p:nvPr/>
        </p:nvCxnSpPr>
        <p:spPr>
          <a:xfrm>
            <a:off x="7394222" y="3915570"/>
            <a:ext cx="0" cy="73909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505731" y="3957160"/>
            <a:ext cx="158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Demands</a:t>
            </a:r>
            <a:endParaRPr lang="en-US" sz="2800" b="1" dirty="0"/>
          </a:p>
        </p:txBody>
      </p:sp>
      <p:cxnSp>
        <p:nvCxnSpPr>
          <p:cNvPr id="74" name="Elbow Connector 73"/>
          <p:cNvCxnSpPr>
            <a:stCxn id="66" idx="1"/>
          </p:cNvCxnSpPr>
          <p:nvPr/>
        </p:nvCxnSpPr>
        <p:spPr>
          <a:xfrm rot="10800000">
            <a:off x="5315927" y="4455820"/>
            <a:ext cx="949407" cy="840899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1" idx="1"/>
            <a:endCxn id="26" idx="5"/>
          </p:cNvCxnSpPr>
          <p:nvPr/>
        </p:nvCxnSpPr>
        <p:spPr>
          <a:xfrm flipH="1" flipV="1">
            <a:off x="4044093" y="4839539"/>
            <a:ext cx="769264" cy="523015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20" idx="1"/>
            <a:endCxn id="25" idx="5"/>
          </p:cNvCxnSpPr>
          <p:nvPr/>
        </p:nvCxnSpPr>
        <p:spPr>
          <a:xfrm flipH="1" flipV="1">
            <a:off x="2956946" y="4839539"/>
            <a:ext cx="769263" cy="523015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" idx="6"/>
            <a:endCxn id="7" idx="2"/>
          </p:cNvCxnSpPr>
          <p:nvPr/>
        </p:nvCxnSpPr>
        <p:spPr>
          <a:xfrm>
            <a:off x="3022782" y="2157896"/>
            <a:ext cx="637591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" idx="5"/>
            <a:endCxn id="7" idx="3"/>
          </p:cNvCxnSpPr>
          <p:nvPr/>
        </p:nvCxnSpPr>
        <p:spPr>
          <a:xfrm>
            <a:off x="2956946" y="2316838"/>
            <a:ext cx="769263" cy="0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6" name="Straight Arrow Connector 82"/>
          <p:cNvCxnSpPr>
            <a:stCxn id="6" idx="2"/>
            <a:endCxn id="28" idx="0"/>
          </p:cNvCxnSpPr>
          <p:nvPr/>
        </p:nvCxnSpPr>
        <p:spPr>
          <a:xfrm rot="10800000" flipV="1">
            <a:off x="1710856" y="2157895"/>
            <a:ext cx="862370" cy="2297923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83"/>
          <p:cNvCxnSpPr>
            <a:stCxn id="6" idx="4"/>
            <a:endCxn id="26" idx="2"/>
          </p:cNvCxnSpPr>
          <p:nvPr/>
        </p:nvCxnSpPr>
        <p:spPr>
          <a:xfrm rot="16200000" flipH="1">
            <a:off x="2080227" y="3100450"/>
            <a:ext cx="2297923" cy="862369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86"/>
          <p:cNvCxnSpPr>
            <a:stCxn id="7" idx="6"/>
            <a:endCxn id="15" idx="0"/>
          </p:cNvCxnSpPr>
          <p:nvPr/>
        </p:nvCxnSpPr>
        <p:spPr>
          <a:xfrm>
            <a:off x="4109929" y="2157896"/>
            <a:ext cx="862370" cy="616122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90"/>
          <p:cNvCxnSpPr>
            <a:stCxn id="21" idx="0"/>
            <a:endCxn id="26" idx="6"/>
          </p:cNvCxnSpPr>
          <p:nvPr/>
        </p:nvCxnSpPr>
        <p:spPr>
          <a:xfrm rot="16200000" flipV="1">
            <a:off x="4233054" y="4557473"/>
            <a:ext cx="616121" cy="862370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93"/>
          <p:cNvCxnSpPr>
            <a:stCxn id="20" idx="2"/>
            <a:endCxn id="25" idx="4"/>
          </p:cNvCxnSpPr>
          <p:nvPr/>
        </p:nvCxnSpPr>
        <p:spPr>
          <a:xfrm rot="10800000">
            <a:off x="2798005" y="4905376"/>
            <a:ext cx="862369" cy="616121"/>
          </a:xfrm>
          <a:prstGeom prst="bentConnector2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0" idx="0"/>
            <a:endCxn id="26" idx="4"/>
          </p:cNvCxnSpPr>
          <p:nvPr/>
        </p:nvCxnSpPr>
        <p:spPr>
          <a:xfrm flipV="1">
            <a:off x="3885151" y="4905375"/>
            <a:ext cx="0" cy="391343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6"/>
            <a:endCxn id="7" idx="2"/>
          </p:cNvCxnSpPr>
          <p:nvPr/>
        </p:nvCxnSpPr>
        <p:spPr>
          <a:xfrm>
            <a:off x="3022782" y="2157896"/>
            <a:ext cx="637591" cy="0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Outline of the rest of this talk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>
              <a:spcBef>
                <a:spcPts val="3960"/>
              </a:spcBef>
            </a:pPr>
            <a:r>
              <a:rPr lang="en-US" sz="4000" dirty="0" smtClean="0"/>
              <a:t>60 GHz </a:t>
            </a:r>
            <a:r>
              <a:rPr lang="en-US" sz="4000" b="1" i="1" dirty="0" smtClean="0"/>
              <a:t>wireless technology</a:t>
            </a:r>
          </a:p>
          <a:p>
            <a:pPr>
              <a:spcBef>
                <a:spcPts val="3960"/>
              </a:spcBef>
            </a:pPr>
            <a:r>
              <a:rPr lang="en-US" sz="4000" dirty="0" smtClean="0"/>
              <a:t>Wireless </a:t>
            </a:r>
            <a:r>
              <a:rPr lang="en-US" sz="4000" b="1" i="1" dirty="0" smtClean="0"/>
              <a:t>flyways system design</a:t>
            </a:r>
          </a:p>
          <a:p>
            <a:pPr>
              <a:spcBef>
                <a:spcPts val="3960"/>
              </a:spcBef>
            </a:pPr>
            <a:r>
              <a:rPr lang="en-US" sz="4000" b="1" i="1" dirty="0" smtClean="0"/>
              <a:t>Evaluation </a:t>
            </a:r>
            <a:r>
              <a:rPr lang="en-US" sz="4000" dirty="0" smtClean="0"/>
              <a:t>on </a:t>
            </a:r>
            <a:r>
              <a:rPr lang="en-US" sz="4000" b="1" i="1" dirty="0" smtClean="0"/>
              <a:t>real data center workloads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1"/>
    </mc:Choice>
    <mc:Fallback xmlns="">
      <p:transition xmlns:p14="http://schemas.microsoft.com/office/powerpoint/2010/main" spd="slow" advTm="174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60 GH</a:t>
            </a:r>
            <a:r>
              <a:rPr lang="en-US" sz="8000" cap="none" dirty="0" smtClean="0"/>
              <a:t>z</a:t>
            </a:r>
            <a:r>
              <a:rPr lang="en-US" sz="8000" dirty="0" smtClean="0"/>
              <a:t> Wireless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8"/>
    </mc:Choice>
    <mc:Fallback xmlns="">
      <p:transition xmlns:p14="http://schemas.microsoft.com/office/powerpoint/2010/main" spd="slow" advTm="53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60 GHz primer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en-US" b="1" dirty="0" smtClean="0"/>
              <a:t>7 GHz </a:t>
            </a:r>
            <a:r>
              <a:rPr lang="en-US" dirty="0" smtClean="0"/>
              <a:t>of unlicensed spectrum @60 GHz</a:t>
            </a:r>
          </a:p>
          <a:p>
            <a:r>
              <a:rPr lang="en-US" dirty="0" smtClean="0"/>
              <a:t>Forthcoming </a:t>
            </a:r>
            <a:r>
              <a:rPr lang="en-US" b="1" dirty="0" smtClean="0"/>
              <a:t>IEEE 802.11ad</a:t>
            </a:r>
            <a:r>
              <a:rPr lang="en-US" dirty="0" smtClean="0"/>
              <a:t>: </a:t>
            </a:r>
            <a:r>
              <a:rPr lang="en-US" b="1" dirty="0" smtClean="0"/>
              <a:t>3 channels</a:t>
            </a:r>
            <a:r>
              <a:rPr lang="en-US" dirty="0" smtClean="0"/>
              <a:t>, bitrates to </a:t>
            </a:r>
            <a:r>
              <a:rPr lang="en-US" b="1" dirty="0" smtClean="0"/>
              <a:t>6.76 Gbps</a:t>
            </a:r>
          </a:p>
          <a:p>
            <a:r>
              <a:rPr lang="en-US" b="1" i="1" dirty="0" smtClean="0"/>
              <a:t>Challenge:</a:t>
            </a:r>
          </a:p>
          <a:p>
            <a:pPr lvl="1"/>
            <a:r>
              <a:rPr lang="en-US" dirty="0" smtClean="0"/>
              <a:t>60 GHz link has </a:t>
            </a:r>
            <a:r>
              <a:rPr lang="en-US" b="1" dirty="0" smtClean="0"/>
              <a:t>55 dB (312,000x) worse SNR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 2.4 GHz link</a:t>
            </a:r>
          </a:p>
          <a:p>
            <a:pPr lvl="1"/>
            <a:r>
              <a:rPr lang="en-US" b="1" dirty="0" smtClean="0"/>
              <a:t>Directionality is a fundamental mechanism</a:t>
            </a:r>
            <a:br>
              <a:rPr lang="en-US" b="1" dirty="0" smtClean="0"/>
            </a:br>
            <a:r>
              <a:rPr lang="en-US" dirty="0" smtClean="0"/>
              <a:t>to enable 60 GHz communication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43846" y="2666999"/>
            <a:ext cx="7439376" cy="3564474"/>
            <a:chOff x="1323623" y="3422650"/>
            <a:chExt cx="6508044" cy="27305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623" y="3422650"/>
              <a:ext cx="6508044" cy="27305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825235" y="3604815"/>
              <a:ext cx="3493721" cy="2440879"/>
              <a:chOff x="1992679" y="3604815"/>
              <a:chExt cx="3493721" cy="244087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92679" y="3604815"/>
                <a:ext cx="3493721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2.4 GHz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92679" y="4532867"/>
                <a:ext cx="3493721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5 GHz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92679" y="5460918"/>
                <a:ext cx="3493721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60 GHz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Daniel Halperin @SIGCOMM2011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|8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9|7.7|26.8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9|7.7|26.8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6551</TotalTime>
  <Words>1383</Words>
  <Application>Microsoft Macintosh PowerPoint</Application>
  <PresentationFormat>On-screen Show (4:3)</PresentationFormat>
  <Paragraphs>474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60 GHz Flyways: Adding multi-Gbps wireless links to data centers</vt:lpstr>
      <vt:lpstr>Today’s data center networks are oversubscribed in the core</vt:lpstr>
      <vt:lpstr>Eliminating oversubscription is expensive</vt:lpstr>
      <vt:lpstr>Our goal: Flyways</vt:lpstr>
      <vt:lpstr>Our approach: Wireless Flyways</vt:lpstr>
      <vt:lpstr>System overview</vt:lpstr>
      <vt:lpstr>Outline of the rest of this talk</vt:lpstr>
      <vt:lpstr>60 GHz Wireless</vt:lpstr>
      <vt:lpstr>60 GHz primer</vt:lpstr>
      <vt:lpstr>Directionality is crucial</vt:lpstr>
      <vt:lpstr>60 GHz directional technology</vt:lpstr>
      <vt:lpstr>60 GHz for Flyways</vt:lpstr>
      <vt:lpstr>Directional 60 GHz links are not robust to blockage</vt:lpstr>
      <vt:lpstr>A 60 GHz link in a data center</vt:lpstr>
      <vt:lpstr>Directional 60 GHz links are stable in a data center</vt:lpstr>
      <vt:lpstr>Measurement-based 802.11ad simulator</vt:lpstr>
      <vt:lpstr>Flyways can be densely deployed</vt:lpstr>
      <vt:lpstr>Measurement summary</vt:lpstr>
      <vt:lpstr>Wireless Flyways System Design</vt:lpstr>
      <vt:lpstr>System overview</vt:lpstr>
      <vt:lpstr>Flyway controller architecture</vt:lpstr>
      <vt:lpstr>Flyway controller architecture</vt:lpstr>
      <vt:lpstr>Flyway controller architecture</vt:lpstr>
      <vt:lpstr>Coordinating devices</vt:lpstr>
      <vt:lpstr>Orienting antennas</vt:lpstr>
      <vt:lpstr>Predicting bitrate</vt:lpstr>
      <vt:lpstr>High-efficiency MAC</vt:lpstr>
      <vt:lpstr>Flyway controller architecture</vt:lpstr>
      <vt:lpstr>Selecting flyways: Simple example</vt:lpstr>
      <vt:lpstr>“Straggler”: Flyway at largest hotspot</vt:lpstr>
      <vt:lpstr>“Transit”: Forward traffic on flyway</vt:lpstr>
      <vt:lpstr>“Greedy”: Choose faster flyways</vt:lpstr>
      <vt:lpstr>Flyway controller architecture</vt:lpstr>
      <vt:lpstr>Evaluation</vt:lpstr>
      <vt:lpstr>Evaluation using real DC workloads</vt:lpstr>
      <vt:lpstr>Traffic matrix example</vt:lpstr>
      <vt:lpstr>Real traces have localized hotspots</vt:lpstr>
      <vt:lpstr>Evaluation setup</vt:lpstr>
      <vt:lpstr>1 flyway device / node</vt:lpstr>
      <vt:lpstr>Incremental benefit of strategies</vt:lpstr>
      <vt:lpstr>1-3 devices / node</vt:lpstr>
      <vt:lpstr>Conclusions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 GHz flyways</dc:title>
  <dc:creator>Daniel Halperin</dc:creator>
  <cp:lastModifiedBy>Daniel Halperin</cp:lastModifiedBy>
  <cp:revision>1472</cp:revision>
  <dcterms:created xsi:type="dcterms:W3CDTF">2011-02-17T20:57:31Z</dcterms:created>
  <dcterms:modified xsi:type="dcterms:W3CDTF">2012-03-18T23:12:59Z</dcterms:modified>
</cp:coreProperties>
</file>