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8" r:id="rId2"/>
    <p:sldMasterId id="2147483667" r:id="rId3"/>
  </p:sldMasterIdLst>
  <p:notesMasterIdLst>
    <p:notesMasterId r:id="rId18"/>
  </p:notesMasterIdLst>
  <p:sldIdLst>
    <p:sldId id="283" r:id="rId4"/>
    <p:sldId id="314" r:id="rId5"/>
    <p:sldId id="303" r:id="rId6"/>
    <p:sldId id="321" r:id="rId7"/>
    <p:sldId id="322" r:id="rId8"/>
    <p:sldId id="324" r:id="rId9"/>
    <p:sldId id="318" r:id="rId10"/>
    <p:sldId id="319" r:id="rId11"/>
    <p:sldId id="307" r:id="rId12"/>
    <p:sldId id="308" r:id="rId13"/>
    <p:sldId id="309" r:id="rId14"/>
    <p:sldId id="312" r:id="rId15"/>
    <p:sldId id="315" r:id="rId16"/>
    <p:sldId id="317"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
      <p:font typeface="Roboto Condensed" panose="020F0502020204030204" pitchFamily="34" charset="0"/>
      <p:regular r:id="rId27"/>
      <p:bold r:id="rId28"/>
      <p:italic r:id="rId29"/>
      <p:boldItalic r:id="rId30"/>
    </p:embeddedFont>
    <p:embeddedFont>
      <p:font typeface="Roboto Light" panose="020F0302020204030204" pitchFamily="34" charset="0"/>
      <p:regular r:id="rId31"/>
      <p:bold r:id="rId32"/>
      <p:italic r:id="rId33"/>
      <p:boldItalic r:id="rId34"/>
    </p:embeddedFont>
    <p:embeddedFont>
      <p:font typeface="Roboto Medium"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44">
          <p15:clr>
            <a:srgbClr val="A4A3A4"/>
          </p15:clr>
        </p15:guide>
        <p15:guide id="2" pos="7224">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hohOJ5omNGo/1zsdvIDDY1BfE4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54C2B3-4628-4684-8E1F-C5939B1158D6}">
  <a:tblStyle styleId="{7054C2B3-4628-4684-8E1F-C5939B1158D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4"/>
    <p:restoredTop sz="78177"/>
  </p:normalViewPr>
  <p:slideViewPr>
    <p:cSldViewPr snapToGrid="0">
      <p:cViewPr varScale="1">
        <p:scale>
          <a:sx n="105" d="100"/>
          <a:sy n="105" d="100"/>
        </p:scale>
        <p:origin x="984" y="184"/>
      </p:cViewPr>
      <p:guideLst>
        <p:guide orient="horz" pos="1944"/>
        <p:guide pos="72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03" d="100"/>
          <a:sy n="103" d="100"/>
        </p:scale>
        <p:origin x="262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61" Type="http://customschemas.google.com/relationships/presentationmetadata" Target="meta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font" Target="fonts/font13.fntdata"/><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64"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Medium"/>
                <a:ea typeface="Roboto Medium"/>
                <a:cs typeface="Roboto Medium"/>
                <a:sym typeface="Roboto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Medium"/>
                <a:ea typeface="Roboto Medium"/>
                <a:cs typeface="Roboto Medium"/>
                <a:sym typeface="Roboto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Medium"/>
                <a:ea typeface="Roboto Medium"/>
                <a:cs typeface="Roboto Medium"/>
                <a:sym typeface="Roboto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Roboto Medium"/>
                <a:ea typeface="Roboto Medium"/>
                <a:cs typeface="Roboto Medium"/>
                <a:sym typeface="Roboto Medium"/>
              </a:rPr>
              <a:t>‹#›</a:t>
            </a:fld>
            <a:endParaRPr sz="1200" b="0" i="0" u="none" strike="noStrike" cap="none">
              <a:solidFill>
                <a:schemeClr val="dk1"/>
              </a:solidFill>
              <a:latin typeface="Roboto Medium"/>
              <a:ea typeface="Roboto Medium"/>
              <a:cs typeface="Roboto Medium"/>
              <a:sym typeface="Roboto Medium"/>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Clr>
                <a:srgbClr val="000000"/>
              </a:buClr>
              <a:buSzPts val="1400"/>
              <a:buFont typeface="Arial"/>
              <a:buNone/>
            </a:pPr>
            <a:r>
              <a:rPr lang="en-US" dirty="0"/>
              <a:t>I’m here to talk about what we’ve learned as a team spending 11 years putting Batfish into to production.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Roboto Medium"/>
                <a:ea typeface="Roboto Medium"/>
                <a:cs typeface="Roboto Medium"/>
                <a:sym typeface="Roboto Medium"/>
              </a:rPr>
              <a:t>1</a:t>
            </a:fld>
            <a:endParaRPr lang="en-US" sz="1200" b="0" i="0" u="none" strike="noStrike" cap="none">
              <a:solidFill>
                <a:schemeClr val="dk1"/>
              </a:solidFill>
              <a:latin typeface="Roboto Medium"/>
              <a:ea typeface="Roboto Medium"/>
              <a:cs typeface="Roboto Medium"/>
              <a:sym typeface="Roboto Medium"/>
            </a:endParaRPr>
          </a:p>
        </p:txBody>
      </p:sp>
    </p:spTree>
    <p:extLst>
      <p:ext uri="{BB962C8B-B14F-4D97-AF65-F5344CB8AC3E}">
        <p14:creationId xmlns:p14="http://schemas.microsoft.com/office/powerpoint/2010/main" val="1199431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think that Batfish’s configuration based approach can’t work because minor releases from vendors would make our models invalid. In our experience, this was not the issue: commercial vendors would be out of a job if configuration that worked yesterday didn’t work the same way tomorrow.</a:t>
            </a:r>
          </a:p>
          <a:p>
            <a:endParaRPr lang="en-US" dirty="0"/>
          </a:p>
          <a:p>
            <a:r>
              <a:rPr lang="en-US" dirty="0"/>
              <a:t>Instead, we found undocumented semantics to be the real challenge. What happens if a BGP import policy calls a route-map that is not configured on the box? The answer is, it is different with every vendor, and with how every feature is used.</a:t>
            </a:r>
          </a:p>
          <a:p>
            <a:endParaRPr lang="en-US" dirty="0"/>
          </a:p>
          <a:p>
            <a:r>
              <a:rPr lang="en-US" dirty="0"/>
              <a:t>You can’t learn this from the documentation, so we build a lab validation framework to systematically test Batfish against an emulator.</a:t>
            </a:r>
          </a:p>
          <a:p>
            <a:endParaRPr lang="en-US" dirty="0"/>
          </a:p>
          <a:p>
            <a:r>
              <a:rPr lang="en-US" dirty="0"/>
              <a:t>This is one key difference between Batfish and systems like </a:t>
            </a:r>
            <a:r>
              <a:rPr lang="en-US" dirty="0" err="1"/>
              <a:t>Hoyan</a:t>
            </a:r>
            <a:r>
              <a:rPr lang="en-US" dirty="0"/>
              <a:t>: because Batfish deals with general, third-party networks we need to handle, and test, a lot more.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Roboto Medium"/>
                <a:ea typeface="Roboto Medium"/>
                <a:cs typeface="Roboto Medium"/>
                <a:sym typeface="Roboto Medium"/>
              </a:rPr>
              <a:t>10</a:t>
            </a:fld>
            <a:endParaRPr lang="en-US" sz="1200" b="0" i="0" u="none" strike="noStrike" cap="none">
              <a:solidFill>
                <a:schemeClr val="dk1"/>
              </a:solidFill>
              <a:latin typeface="Roboto Medium"/>
              <a:ea typeface="Roboto Medium"/>
              <a:cs typeface="Roboto Medium"/>
              <a:sym typeface="Roboto Medium"/>
            </a:endParaRPr>
          </a:p>
        </p:txBody>
      </p:sp>
    </p:spTree>
    <p:extLst>
      <p:ext uri="{BB962C8B-B14F-4D97-AF65-F5344CB8AC3E}">
        <p14:creationId xmlns:p14="http://schemas.microsoft.com/office/powerpoint/2010/main" val="56772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Batfish originally gave users access to a </a:t>
            </a:r>
            <a:r>
              <a:rPr lang="en-US" dirty="0" err="1"/>
              <a:t>swiss</a:t>
            </a:r>
            <a:r>
              <a:rPr lang="en-US" dirty="0"/>
              <a:t> army knife for reachability: give me path and packet constraints and we’ll find a match. But how do users who are used to traceroute use it? They can only try one concrete source and destination at a time.</a:t>
            </a:r>
          </a:p>
          <a:p>
            <a:endParaRPr lang="en-US" dirty="0"/>
          </a:p>
          <a:p>
            <a:r>
              <a:rPr lang="en-US" dirty="0"/>
              <a:t>The statement “hosts A should reach hosts B” could be interpreted almost any way: every A should reach every B, every A should reach some B in its local area, some A should reach some B, etc. Ultimately, we resolved this by hiding the </a:t>
            </a:r>
            <a:r>
              <a:rPr lang="en-US" dirty="0" err="1"/>
              <a:t>swiss</a:t>
            </a:r>
            <a:r>
              <a:rPr lang="en-US" dirty="0"/>
              <a:t> army knife and instead adding a library of typed assertions for common uses.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Roboto Medium"/>
                <a:ea typeface="Roboto Medium"/>
                <a:cs typeface="Roboto Medium"/>
                <a:sym typeface="Roboto Medium"/>
              </a:rPr>
              <a:t>11</a:t>
            </a:fld>
            <a:endParaRPr lang="en-US" sz="1200" b="0" i="0" u="none" strike="noStrike" cap="none">
              <a:solidFill>
                <a:schemeClr val="dk1"/>
              </a:solidFill>
              <a:latin typeface="Roboto Medium"/>
              <a:ea typeface="Roboto Medium"/>
              <a:cs typeface="Roboto Medium"/>
              <a:sym typeface="Roboto Medium"/>
            </a:endParaRPr>
          </a:p>
        </p:txBody>
      </p:sp>
    </p:spTree>
    <p:extLst>
      <p:ext uri="{BB962C8B-B14F-4D97-AF65-F5344CB8AC3E}">
        <p14:creationId xmlns:p14="http://schemas.microsoft.com/office/powerpoint/2010/main" val="3309547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expected the core value of Batfish was in proactive forwarding analysis. However, the models we built in the early part of the pipeline proved some of the most useful to our users.</a:t>
            </a:r>
          </a:p>
          <a:p>
            <a:endParaRPr lang="en-US" dirty="0"/>
          </a:p>
          <a:p>
            <a:r>
              <a:rPr lang="en-US" dirty="0"/>
              <a:t>With a structured model of configuration, Batfish lets customer throw out their in-house libraries of regexes that they use to prove they have the required secure configuration, and finds bugs.</a:t>
            </a:r>
          </a:p>
          <a:p>
            <a:endParaRPr lang="en-US" dirty="0"/>
          </a:p>
          <a:p>
            <a:r>
              <a:rPr lang="en-US" dirty="0"/>
              <a:t>The vendor-independent model provides a unified way to access interfaces, IPs, BGP configuration, and more, so that users could make sure Ips were unique, MTU was configured properly, and more.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Roboto Medium"/>
                <a:ea typeface="Roboto Medium"/>
                <a:cs typeface="Roboto Medium"/>
                <a:sym typeface="Roboto Medium"/>
              </a:rPr>
              <a:t>12</a:t>
            </a:fld>
            <a:endParaRPr lang="en-US" sz="1200" b="0" i="0" u="none" strike="noStrike" cap="none">
              <a:solidFill>
                <a:schemeClr val="dk1"/>
              </a:solidFill>
              <a:latin typeface="Roboto Medium"/>
              <a:ea typeface="Roboto Medium"/>
              <a:cs typeface="Roboto Medium"/>
              <a:sym typeface="Roboto Medium"/>
            </a:endParaRPr>
          </a:p>
        </p:txBody>
      </p:sp>
    </p:spTree>
    <p:extLst>
      <p:ext uri="{BB962C8B-B14F-4D97-AF65-F5344CB8AC3E}">
        <p14:creationId xmlns:p14="http://schemas.microsoft.com/office/powerpoint/2010/main" val="40536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this short teaser. Go read the paper to learn more about the design, users, and benchmarks of Batfish.</a:t>
            </a:r>
          </a:p>
          <a:p>
            <a:endParaRPr lang="en-US" dirty="0"/>
          </a:p>
          <a:p>
            <a:r>
              <a:rPr lang="en-US" dirty="0"/>
              <a:t>If I could give you one piece of advice, it would be this: basic network verification in simple networks just works; instead we should tackle the unsolved problems in cases with real world complexity and make the results user accessible.</a:t>
            </a:r>
          </a:p>
          <a:p>
            <a:endParaRPr lang="en-US" dirty="0"/>
          </a:p>
          <a:p>
            <a:r>
              <a:rPr lang="en-US" dirty="0"/>
              <a:t>Finally, if you work in this area and find these problem interesting, we’re hiring! Come work with us at AWS where we’re making it real.</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Roboto Medium"/>
                <a:ea typeface="Roboto Medium"/>
                <a:cs typeface="Roboto Medium"/>
                <a:sym typeface="Roboto Medium"/>
              </a:rPr>
              <a:t>13</a:t>
            </a:fld>
            <a:endParaRPr lang="en-US" sz="1200" b="0" i="0" u="none" strike="noStrike" cap="none">
              <a:solidFill>
                <a:schemeClr val="dk1"/>
              </a:solidFill>
              <a:latin typeface="Roboto Medium"/>
              <a:ea typeface="Roboto Medium"/>
              <a:cs typeface="Roboto Medium"/>
              <a:sym typeface="Roboto Medium"/>
            </a:endParaRPr>
          </a:p>
        </p:txBody>
      </p:sp>
    </p:spTree>
    <p:extLst>
      <p:ext uri="{BB962C8B-B14F-4D97-AF65-F5344CB8AC3E}">
        <p14:creationId xmlns:p14="http://schemas.microsoft.com/office/powerpoint/2010/main" val="2726063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Roboto Medium"/>
                <a:ea typeface="Roboto Medium"/>
                <a:cs typeface="Roboto Medium"/>
                <a:sym typeface="Roboto Medium"/>
              </a:rPr>
              <a:t>14</a:t>
            </a:fld>
            <a:endParaRPr lang="en-US" sz="1200" b="0" i="0" u="none" strike="noStrike" cap="none">
              <a:solidFill>
                <a:schemeClr val="dk1"/>
              </a:solidFill>
              <a:latin typeface="Roboto Medium"/>
              <a:ea typeface="Roboto Medium"/>
              <a:cs typeface="Roboto Medium"/>
              <a:sym typeface="Roboto Medium"/>
            </a:endParaRPr>
          </a:p>
        </p:txBody>
      </p:sp>
    </p:spTree>
    <p:extLst>
      <p:ext uri="{BB962C8B-B14F-4D97-AF65-F5344CB8AC3E}">
        <p14:creationId xmlns:p14="http://schemas.microsoft.com/office/powerpoint/2010/main" val="423236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Batfish started in 2012 as a project with Microsoft, UCLA, and USC. The paper was published at NSDI 2015, and in 2017 Ari Ratul and Todd founded Intentionet, the rest of us joined, and we have spent the last 6 years building an open source project and an enterprise product around Batfish.</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Today, Batfish has 1700 slack users from more than 50 companies and organizations. Oracle used Batfish inside it’s Network Path Analyzer product that lets customers reason about accessibility of their cloud resources. And Batfish has become a foundational tool enabling more than 20 research projects</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In 2022, the Batfish developers joined AWS, where we are putting these tools to use in one of the world’s largest and highest SLA networks.</a:t>
            </a:r>
          </a:p>
        </p:txBody>
      </p:sp>
      <p:sp>
        <p:nvSpPr>
          <p:cNvPr id="145" name="Google Shape;14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Roboto Medium"/>
                <a:ea typeface="Roboto Medium"/>
                <a:cs typeface="Roboto Medium"/>
                <a:sym typeface="Roboto Medium"/>
              </a:rPr>
              <a:t>2</a:t>
            </a:fld>
            <a:endParaRPr sz="1200" b="0" i="0" u="none" strike="noStrike" cap="none">
              <a:solidFill>
                <a:srgbClr val="000000"/>
              </a:solidFill>
              <a:latin typeface="Roboto Medium"/>
              <a:ea typeface="Roboto Medium"/>
              <a:cs typeface="Roboto Medium"/>
              <a:sym typeface="Roboto Medium"/>
            </a:endParaRPr>
          </a:p>
        </p:txBody>
      </p:sp>
    </p:spTree>
    <p:extLst>
      <p:ext uri="{BB962C8B-B14F-4D97-AF65-F5344CB8AC3E}">
        <p14:creationId xmlns:p14="http://schemas.microsoft.com/office/powerpoint/2010/main" val="159947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of course the real sign of a successful open source project is </a:t>
            </a:r>
            <a:r>
              <a:rPr lang="en-US" dirty="0" err="1"/>
              <a:t>ChatGPT</a:t>
            </a:r>
            <a:r>
              <a:rPr lang="en-US" dirty="0"/>
              <a:t> hallucinations in our bug reports!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Roboto Medium"/>
                <a:ea typeface="Roboto Medium"/>
                <a:cs typeface="Roboto Medium"/>
                <a:sym typeface="Roboto Medium"/>
              </a:rPr>
              <a:t>3</a:t>
            </a:fld>
            <a:endParaRPr lang="en-US" sz="1200" b="0" i="0" u="none" strike="noStrike" cap="none">
              <a:solidFill>
                <a:schemeClr val="dk1"/>
              </a:solidFill>
              <a:latin typeface="Roboto Medium"/>
              <a:ea typeface="Roboto Medium"/>
              <a:cs typeface="Roboto Medium"/>
              <a:sym typeface="Roboto Medium"/>
            </a:endParaRPr>
          </a:p>
        </p:txBody>
      </p:sp>
    </p:spTree>
    <p:extLst>
      <p:ext uri="{BB962C8B-B14F-4D97-AF65-F5344CB8AC3E}">
        <p14:creationId xmlns:p14="http://schemas.microsoft.com/office/powerpoint/2010/main" val="423440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When Batfish was in its early days, there was a new idea of data plane verification. The idea was that if you had a snapshot of the data plane state, you could leverage new classes of automated reasoning to prove correctness of desired properties or find bugs.</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The goal of Batfish was to go one step further: enabling testing changes or analyzing operational scenarios – “what if I change this BGP policy? What if this link failed?” before they could have impact on the network.</a:t>
            </a:r>
            <a:endParaRPr dirty="0"/>
          </a:p>
        </p:txBody>
      </p:sp>
      <p:sp>
        <p:nvSpPr>
          <p:cNvPr id="376" name="Google Shape;37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1579408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Batfish’s key idea was that given a network’s configuration alone, you can perform data plane verification. Batfish used a 4 stage pipeline to do this:</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AutoNum type="arabicParenR"/>
            </a:pPr>
            <a:r>
              <a:rPr lang="en-US" dirty="0"/>
              <a:t>parse configuration with ANTLR4 to product a model of a device, including its interfaces, routing processes, etc.</a:t>
            </a:r>
          </a:p>
          <a:p>
            <a:pPr marL="457200" marR="0" lvl="0" indent="-228600" algn="l" rtl="0">
              <a:lnSpc>
                <a:spcPct val="100000"/>
              </a:lnSpc>
              <a:spcBef>
                <a:spcPts val="0"/>
              </a:spcBef>
              <a:spcAft>
                <a:spcPts val="0"/>
              </a:spcAft>
              <a:buClr>
                <a:srgbClr val="000000"/>
              </a:buClr>
              <a:buSzPts val="1400"/>
              <a:buFont typeface="Arial"/>
              <a:buAutoNum type="arabicParenR"/>
            </a:pPr>
            <a:r>
              <a:rPr lang="en-US" dirty="0"/>
              <a:t>Use Datalog to model the data plane, aka, computing the RIBs and FIBs for each device. Datalog provided stratified evaluation which handled changing best paths and it provided provenance: this RIB entry is from this OSPF route learned from this neighbor.</a:t>
            </a:r>
          </a:p>
          <a:p>
            <a:pPr marL="457200" marR="0" lvl="0" indent="-228600" algn="l" rtl="0">
              <a:lnSpc>
                <a:spcPct val="100000"/>
              </a:lnSpc>
              <a:spcBef>
                <a:spcPts val="0"/>
              </a:spcBef>
              <a:spcAft>
                <a:spcPts val="0"/>
              </a:spcAft>
              <a:buClr>
                <a:srgbClr val="000000"/>
              </a:buClr>
              <a:buSzPts val="1400"/>
              <a:buFont typeface="Arial"/>
              <a:buAutoNum type="arabicParenR"/>
            </a:pPr>
            <a:r>
              <a:rPr lang="en-US" dirty="0"/>
              <a:t>Use Datalog on Z3 to test desired reachability properties or find a counterexample packet.</a:t>
            </a:r>
          </a:p>
          <a:p>
            <a:pPr marL="457200" marR="0" lvl="0" indent="-228600" algn="l" rtl="0">
              <a:lnSpc>
                <a:spcPct val="100000"/>
              </a:lnSpc>
              <a:spcBef>
                <a:spcPts val="0"/>
              </a:spcBef>
              <a:spcAft>
                <a:spcPts val="0"/>
              </a:spcAft>
              <a:buClr>
                <a:srgbClr val="000000"/>
              </a:buClr>
              <a:buSzPts val="1400"/>
              <a:buFont typeface="Arial"/>
              <a:buAutoNum type="arabicParenR"/>
            </a:pPr>
            <a:r>
              <a:rPr lang="en-US" dirty="0"/>
              <a:t>Batfish then used Datalog to explain the counter example, providing the concrete path through the network and linking it back to that provenance.</a:t>
            </a:r>
          </a:p>
        </p:txBody>
      </p:sp>
      <p:sp>
        <p:nvSpPr>
          <p:cNvPr id="376" name="Google Shape;37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880382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In 2023, this picture looks pretty much the same. The pipeline has held up. However, we reimplemented every single stage, which cumulatively makes Batfish 1500x faster, scale to 400x larger networks, while handling more devices and features than ever.</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As Batfish matured, we also added a new stage dedicated to the fidelity of Batfish models.</a:t>
            </a:r>
          </a:p>
        </p:txBody>
      </p:sp>
      <p:sp>
        <p:nvSpPr>
          <p:cNvPr id="376" name="Google Shape;37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1358934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short talk, so for details you’ll have to go to the paper. But I wanted to touch on 5 key lessons from our experience.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Roboto Medium"/>
                <a:ea typeface="Roboto Medium"/>
                <a:cs typeface="Roboto Medium"/>
                <a:sym typeface="Roboto Medium"/>
              </a:rPr>
              <a:t>7</a:t>
            </a:fld>
            <a:endParaRPr lang="en-US" sz="1200" b="0" i="0" u="none" strike="noStrike" cap="none">
              <a:solidFill>
                <a:schemeClr val="dk1"/>
              </a:solidFill>
              <a:latin typeface="Roboto Medium"/>
              <a:ea typeface="Roboto Medium"/>
              <a:cs typeface="Roboto Medium"/>
              <a:sym typeface="Roboto Medium"/>
            </a:endParaRPr>
          </a:p>
        </p:txBody>
      </p:sp>
    </p:spTree>
    <p:extLst>
      <p:ext uri="{BB962C8B-B14F-4D97-AF65-F5344CB8AC3E}">
        <p14:creationId xmlns:p14="http://schemas.microsoft.com/office/powerpoint/2010/main" val="192809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that Datalog was not a good fit for real production networks. Core features used in real networks, such as regular expressions over BGP communities, aren’t well supported in even extended Datalog, proving a maintenance overhead.</a:t>
            </a:r>
          </a:p>
          <a:p>
            <a:endParaRPr lang="en-US" dirty="0"/>
          </a:p>
          <a:p>
            <a:r>
              <a:rPr lang="en-US" dirty="0"/>
              <a:t>Performance was another problem. Datalog is a high level, declarative language that by design hides execution details. But this prevented us from applying optimizations like converging OSPF before BGP, resulting in wasted work and too much memory.</a:t>
            </a:r>
          </a:p>
          <a:p>
            <a:endParaRPr lang="en-US" dirty="0"/>
          </a:p>
          <a:p>
            <a:r>
              <a:rPr lang="en-US" dirty="0"/>
              <a:t>Finally, the lock step nature of stratified Datalog meant that some networks never converged. We needed to control the order or break symmetry to fix it.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Roboto Medium"/>
                <a:ea typeface="Roboto Medium"/>
                <a:cs typeface="Roboto Medium"/>
                <a:sym typeface="Roboto Medium"/>
              </a:rPr>
              <a:t>8</a:t>
            </a:fld>
            <a:endParaRPr lang="en-US" sz="1200" b="0" i="0" u="none" strike="noStrike" cap="none">
              <a:solidFill>
                <a:schemeClr val="dk1"/>
              </a:solidFill>
              <a:latin typeface="Roboto Medium"/>
              <a:ea typeface="Roboto Medium"/>
              <a:cs typeface="Roboto Medium"/>
              <a:sym typeface="Roboto Medium"/>
            </a:endParaRPr>
          </a:p>
        </p:txBody>
      </p:sp>
    </p:spTree>
    <p:extLst>
      <p:ext uri="{BB962C8B-B14F-4D97-AF65-F5344CB8AC3E}">
        <p14:creationId xmlns:p14="http://schemas.microsoft.com/office/powerpoint/2010/main" val="2548115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routing simulation that was 3 orders of magnitude faster, the verification became the bottleneck.</a:t>
            </a:r>
          </a:p>
          <a:p>
            <a:endParaRPr lang="en-US" dirty="0"/>
          </a:p>
          <a:p>
            <a:r>
              <a:rPr lang="en-US" dirty="0"/>
              <a:t>We replaced Z3 with a custom Binary Decision Diagram library that is simple (4800 LOC) and performant (tens of </a:t>
            </a:r>
            <a:r>
              <a:rPr lang="en-US" dirty="0" err="1"/>
              <a:t>millis</a:t>
            </a:r>
            <a:r>
              <a:rPr lang="en-US" dirty="0"/>
              <a:t>, even on networks with thousands of nodes).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Roboto Medium"/>
                <a:ea typeface="Roboto Medium"/>
                <a:cs typeface="Roboto Medium"/>
                <a:sym typeface="Roboto Medium"/>
              </a:rPr>
              <a:t>9</a:t>
            </a:fld>
            <a:endParaRPr lang="en-US" sz="1200" b="0" i="0" u="none" strike="noStrike" cap="none">
              <a:solidFill>
                <a:schemeClr val="dk1"/>
              </a:solidFill>
              <a:latin typeface="Roboto Medium"/>
              <a:ea typeface="Roboto Medium"/>
              <a:cs typeface="Roboto Medium"/>
              <a:sym typeface="Roboto Medium"/>
            </a:endParaRPr>
          </a:p>
        </p:txBody>
      </p:sp>
    </p:spTree>
    <p:extLst>
      <p:ext uri="{BB962C8B-B14F-4D97-AF65-F5344CB8AC3E}">
        <p14:creationId xmlns:p14="http://schemas.microsoft.com/office/powerpoint/2010/main" val="3296361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2"/>
        <p:cNvGrpSpPr/>
        <p:nvPr/>
      </p:nvGrpSpPr>
      <p:grpSpPr>
        <a:xfrm>
          <a:off x="0" y="0"/>
          <a:ext cx="0" cy="0"/>
          <a:chOff x="0" y="0"/>
          <a:chExt cx="0" cy="0"/>
        </a:xfrm>
      </p:grpSpPr>
      <p:pic>
        <p:nvPicPr>
          <p:cNvPr id="13" name="Google Shape;13;p9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4" name="Google Shape;14;p92"/>
          <p:cNvPicPr preferRelativeResize="0"/>
          <p:nvPr/>
        </p:nvPicPr>
        <p:blipFill rotWithShape="1">
          <a:blip r:embed="rId3">
            <a:alphaModFix/>
          </a:blip>
          <a:srcRect/>
          <a:stretch/>
        </p:blipFill>
        <p:spPr>
          <a:xfrm>
            <a:off x="0" y="0"/>
            <a:ext cx="7524750" cy="6858000"/>
          </a:xfrm>
          <a:prstGeom prst="rect">
            <a:avLst/>
          </a:prstGeom>
          <a:noFill/>
          <a:ln>
            <a:noFill/>
          </a:ln>
        </p:spPr>
      </p:pic>
      <p:sp>
        <p:nvSpPr>
          <p:cNvPr id="15" name="Google Shape;15;p92"/>
          <p:cNvSpPr txBox="1">
            <a:spLocks noGrp="1"/>
          </p:cNvSpPr>
          <p:nvPr>
            <p:ph type="title"/>
          </p:nvPr>
        </p:nvSpPr>
        <p:spPr>
          <a:xfrm>
            <a:off x="708255" y="2386585"/>
            <a:ext cx="4538661" cy="161935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4000" b="0" i="0">
                <a:solidFill>
                  <a:schemeClr val="lt1"/>
                </a:solidFill>
                <a:latin typeface="Roboto Light"/>
                <a:ea typeface="Roboto Light"/>
                <a:cs typeface="Roboto Light"/>
                <a:sym typeface="Robot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 name="Google Shape;16;p92"/>
          <p:cNvPicPr preferRelativeResize="0"/>
          <p:nvPr/>
        </p:nvPicPr>
        <p:blipFill rotWithShape="1">
          <a:blip r:embed="rId4">
            <a:alphaModFix/>
          </a:blip>
          <a:srcRect/>
          <a:stretch/>
        </p:blipFill>
        <p:spPr>
          <a:xfrm>
            <a:off x="810987" y="774193"/>
            <a:ext cx="4699609" cy="771578"/>
          </a:xfrm>
          <a:prstGeom prst="rect">
            <a:avLst/>
          </a:prstGeom>
          <a:noFill/>
          <a:ln>
            <a:noFill/>
          </a:ln>
        </p:spPr>
      </p:pic>
      <p:sp>
        <p:nvSpPr>
          <p:cNvPr id="17" name="Google Shape;17;p92"/>
          <p:cNvSpPr/>
          <p:nvPr/>
        </p:nvSpPr>
        <p:spPr>
          <a:xfrm>
            <a:off x="10043797" y="6379256"/>
            <a:ext cx="1943161"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Roboto Light"/>
                <a:ea typeface="Roboto Light"/>
                <a:cs typeface="Roboto Light"/>
                <a:sym typeface="Roboto Light"/>
              </a:rPr>
              <a:t>www.intentionet.com</a:t>
            </a:r>
            <a:endParaRPr sz="1400" b="0" i="0" u="none" strike="noStrike" cap="none">
              <a:solidFill>
                <a:srgbClr val="000000"/>
              </a:solidFill>
              <a:latin typeface="Arial"/>
              <a:ea typeface="Arial"/>
              <a:cs typeface="Arial"/>
              <a:sym typeface="Arial"/>
            </a:endParaRPr>
          </a:p>
        </p:txBody>
      </p:sp>
      <p:sp>
        <p:nvSpPr>
          <p:cNvPr id="18" name="Google Shape;18;p92"/>
          <p:cNvSpPr txBox="1">
            <a:spLocks noGrp="1"/>
          </p:cNvSpPr>
          <p:nvPr>
            <p:ph type="body" idx="1"/>
          </p:nvPr>
        </p:nvSpPr>
        <p:spPr>
          <a:xfrm>
            <a:off x="708025" y="4226044"/>
            <a:ext cx="2763838" cy="6207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800"/>
              <a:buFont typeface="Roboto"/>
              <a:buNone/>
              <a:defRPr sz="2400" b="1" i="0" u="none" strike="noStrike" cap="none">
                <a:solidFill>
                  <a:schemeClr val="accent1"/>
                </a:solidFill>
                <a:latin typeface="Roboto"/>
                <a:ea typeface="Roboto"/>
                <a:cs typeface="Roboto"/>
                <a:sym typeface="Roboto"/>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1_Title Only 2">
    <p:spTree>
      <p:nvGrpSpPr>
        <p:cNvPr id="1" name="Shape 80"/>
        <p:cNvGrpSpPr/>
        <p:nvPr/>
      </p:nvGrpSpPr>
      <p:grpSpPr>
        <a:xfrm>
          <a:off x="0" y="0"/>
          <a:ext cx="0" cy="0"/>
          <a:chOff x="0" y="0"/>
          <a:chExt cx="0" cy="0"/>
        </a:xfrm>
      </p:grpSpPr>
      <p:sp>
        <p:nvSpPr>
          <p:cNvPr id="81" name="Google Shape;81;p105"/>
          <p:cNvSpPr txBox="1">
            <a:spLocks noGrp="1"/>
          </p:cNvSpPr>
          <p:nvPr>
            <p:ph type="title"/>
          </p:nvPr>
        </p:nvSpPr>
        <p:spPr>
          <a:xfrm>
            <a:off x="304800" y="257440"/>
            <a:ext cx="10906122" cy="104241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82"/>
        <p:cNvGrpSpPr/>
        <p:nvPr/>
      </p:nvGrpSpPr>
      <p:grpSpPr>
        <a:xfrm>
          <a:off x="0" y="0"/>
          <a:ext cx="0" cy="0"/>
          <a:chOff x="0" y="0"/>
          <a:chExt cx="0" cy="0"/>
        </a:xfrm>
      </p:grpSpPr>
      <p:sp>
        <p:nvSpPr>
          <p:cNvPr id="83" name="Google Shape;83;p106"/>
          <p:cNvSpPr txBox="1">
            <a:spLocks noGrp="1"/>
          </p:cNvSpPr>
          <p:nvPr>
            <p:ph type="title"/>
          </p:nvPr>
        </p:nvSpPr>
        <p:spPr>
          <a:xfrm>
            <a:off x="305821" y="257440"/>
            <a:ext cx="10906122" cy="104241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6"/>
          <p:cNvSpPr txBox="1">
            <a:spLocks noGrp="1"/>
          </p:cNvSpPr>
          <p:nvPr>
            <p:ph type="body" idx="1"/>
          </p:nvPr>
        </p:nvSpPr>
        <p:spPr>
          <a:xfrm>
            <a:off x="306388" y="1493838"/>
            <a:ext cx="11009312" cy="457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2800"/>
              <a:buFont typeface="Roboto Condensed"/>
              <a:buNone/>
              <a:defRPr sz="2400" b="0" i="0" u="none" strike="noStrike" cap="none">
                <a:solidFill>
                  <a:srgbClr val="3D6E9A"/>
                </a:solidFill>
                <a:latin typeface="Roboto Condensed"/>
                <a:ea typeface="Roboto Condensed"/>
                <a:cs typeface="Roboto Condensed"/>
                <a:sym typeface="Roboto Condensed"/>
              </a:defRPr>
            </a:lvl1pPr>
            <a:lvl2pPr marL="914400" marR="0" lvl="1" indent="-35560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1_Title Only 3">
    <p:bg>
      <p:bgPr>
        <a:solidFill>
          <a:schemeClr val="dk2"/>
        </a:solidFill>
        <a:effectLst/>
      </p:bgPr>
    </p:bg>
    <p:spTree>
      <p:nvGrpSpPr>
        <p:cNvPr id="1" name="Shape 85"/>
        <p:cNvGrpSpPr/>
        <p:nvPr/>
      </p:nvGrpSpPr>
      <p:grpSpPr>
        <a:xfrm>
          <a:off x="0" y="0"/>
          <a:ext cx="0" cy="0"/>
          <a:chOff x="0" y="0"/>
          <a:chExt cx="0" cy="0"/>
        </a:xfrm>
      </p:grpSpPr>
      <p:sp>
        <p:nvSpPr>
          <p:cNvPr id="86" name="Google Shape;86;p107"/>
          <p:cNvSpPr txBox="1">
            <a:spLocks noGrp="1"/>
          </p:cNvSpPr>
          <p:nvPr>
            <p:ph type="title"/>
          </p:nvPr>
        </p:nvSpPr>
        <p:spPr>
          <a:xfrm>
            <a:off x="304800" y="257440"/>
            <a:ext cx="10906122" cy="104241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07"/>
          <p:cNvSpPr txBox="1">
            <a:spLocks noGrp="1"/>
          </p:cNvSpPr>
          <p:nvPr>
            <p:ph type="body" idx="1"/>
          </p:nvPr>
        </p:nvSpPr>
        <p:spPr>
          <a:xfrm>
            <a:off x="304800" y="1600200"/>
            <a:ext cx="10977563" cy="4548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2800"/>
              <a:buFont typeface="Roboto Condensed"/>
              <a:buNone/>
              <a:defRPr sz="2800" b="0" i="0" u="none" strike="noStrike" cap="none">
                <a:solidFill>
                  <a:schemeClr val="lt1"/>
                </a:solidFill>
                <a:latin typeface="Roboto Condensed"/>
                <a:ea typeface="Roboto Condensed"/>
                <a:cs typeface="Roboto Condensed"/>
                <a:sym typeface="Roboto Condensed"/>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bg>
      <p:bgPr>
        <a:solidFill>
          <a:schemeClr val="dk2"/>
        </a:solidFill>
        <a:effectLst/>
      </p:bgPr>
    </p:bg>
    <p:spTree>
      <p:nvGrpSpPr>
        <p:cNvPr id="1" name="Shape 8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9"/>
        <p:cNvGrpSpPr/>
        <p:nvPr/>
      </p:nvGrpSpPr>
      <p:grpSpPr>
        <a:xfrm>
          <a:off x="0" y="0"/>
          <a:ext cx="0" cy="0"/>
          <a:chOff x="0" y="0"/>
          <a:chExt cx="0" cy="0"/>
        </a:xfrm>
      </p:grpSpPr>
      <p:pic>
        <p:nvPicPr>
          <p:cNvPr id="90" name="Google Shape;90;p10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1" name="Google Shape;91;p108"/>
          <p:cNvSpPr txBox="1">
            <a:spLocks noGrp="1"/>
          </p:cNvSpPr>
          <p:nvPr>
            <p:ph type="title"/>
          </p:nvPr>
        </p:nvSpPr>
        <p:spPr>
          <a:xfrm>
            <a:off x="838200" y="2306410"/>
            <a:ext cx="7097486" cy="15689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0" b="0" i="0">
                <a:solidFill>
                  <a:schemeClr val="lt1"/>
                </a:solidFill>
                <a:latin typeface="Roboto Light"/>
                <a:ea typeface="Roboto Light"/>
                <a:cs typeface="Roboto Light"/>
                <a:sym typeface="Robot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2" name="Google Shape;92;p108"/>
          <p:cNvPicPr preferRelativeResize="0"/>
          <p:nvPr/>
        </p:nvPicPr>
        <p:blipFill rotWithShape="1">
          <a:blip r:embed="rId3">
            <a:alphaModFix/>
          </a:blip>
          <a:srcRect/>
          <a:stretch/>
        </p:blipFill>
        <p:spPr>
          <a:xfrm>
            <a:off x="8022772" y="5867399"/>
            <a:ext cx="3713010" cy="6095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3"/>
        <p:cNvGrpSpPr/>
        <p:nvPr/>
      </p:nvGrpSpPr>
      <p:grpSpPr>
        <a:xfrm>
          <a:off x="0" y="0"/>
          <a:ext cx="0" cy="0"/>
          <a:chOff x="0" y="0"/>
          <a:chExt cx="0" cy="0"/>
        </a:xfrm>
      </p:grpSpPr>
      <p:pic>
        <p:nvPicPr>
          <p:cNvPr id="94" name="Google Shape;94;p109"/>
          <p:cNvPicPr preferRelativeResize="0"/>
          <p:nvPr/>
        </p:nvPicPr>
        <p:blipFill rotWithShape="1">
          <a:blip r:embed="rId2">
            <a:alphaModFix amt="70000"/>
          </a:blip>
          <a:srcRect/>
          <a:stretch/>
        </p:blipFill>
        <p:spPr>
          <a:xfrm>
            <a:off x="0" y="0"/>
            <a:ext cx="12192000" cy="6858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1"/>
        <p:cNvGrpSpPr/>
        <p:nvPr/>
      </p:nvGrpSpPr>
      <p:grpSpPr>
        <a:xfrm>
          <a:off x="0" y="0"/>
          <a:ext cx="0" cy="0"/>
          <a:chOff x="0" y="0"/>
          <a:chExt cx="0" cy="0"/>
        </a:xfrm>
      </p:grpSpPr>
      <p:sp>
        <p:nvSpPr>
          <p:cNvPr id="62" name="Google Shape;62;p28"/>
          <p:cNvSpPr txBox="1">
            <a:spLocks noGrp="1"/>
          </p:cNvSpPr>
          <p:nvPr>
            <p:ph type="body" idx="1"/>
          </p:nvPr>
        </p:nvSpPr>
        <p:spPr>
          <a:xfrm>
            <a:off x="304799" y="1825625"/>
            <a:ext cx="5393377" cy="435133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Roboto Condensed"/>
              <a:buChar char="•"/>
              <a:defRPr sz="2400" b="0" i="0" u="none" strike="noStrike" cap="none">
                <a:solidFill>
                  <a:schemeClr val="dk2"/>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3" name="Google Shape;63;p28"/>
          <p:cNvSpPr txBox="1">
            <a:spLocks noGrp="1"/>
          </p:cNvSpPr>
          <p:nvPr>
            <p:ph type="body" idx="2"/>
          </p:nvPr>
        </p:nvSpPr>
        <p:spPr>
          <a:xfrm>
            <a:off x="5817545" y="1825625"/>
            <a:ext cx="5393377" cy="435133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Roboto Condensed"/>
              <a:buChar char="•"/>
              <a:defRPr sz="2400" b="0" i="0" u="none" strike="noStrike" cap="none">
                <a:solidFill>
                  <a:schemeClr val="dk2"/>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4" name="Google Shape;64;p28"/>
          <p:cNvSpPr txBox="1">
            <a:spLocks noGrp="1"/>
          </p:cNvSpPr>
          <p:nvPr>
            <p:ph type="title"/>
          </p:nvPr>
        </p:nvSpPr>
        <p:spPr>
          <a:xfrm>
            <a:off x="304800" y="257440"/>
            <a:ext cx="10906122" cy="104241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7052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1_Title Only 3">
    <p:bg>
      <p:bgPr>
        <a:solidFill>
          <a:schemeClr val="dk2"/>
        </a:solidFill>
        <a:effectLst/>
      </p:bgPr>
    </p:bg>
    <p:spTree>
      <p:nvGrpSpPr>
        <p:cNvPr id="1" name="Shape 29"/>
        <p:cNvGrpSpPr/>
        <p:nvPr/>
      </p:nvGrpSpPr>
      <p:grpSpPr>
        <a:xfrm>
          <a:off x="0" y="0"/>
          <a:ext cx="0" cy="0"/>
          <a:chOff x="0" y="0"/>
          <a:chExt cx="0" cy="0"/>
        </a:xfrm>
      </p:grpSpPr>
      <p:sp>
        <p:nvSpPr>
          <p:cNvPr id="30" name="Google Shape;30;p100"/>
          <p:cNvSpPr txBox="1">
            <a:spLocks noGrp="1"/>
          </p:cNvSpPr>
          <p:nvPr>
            <p:ph type="title"/>
          </p:nvPr>
        </p:nvSpPr>
        <p:spPr>
          <a:xfrm>
            <a:off x="304800" y="257440"/>
            <a:ext cx="10906122" cy="104241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bg>
      <p:bgPr>
        <a:solidFill>
          <a:schemeClr val="dk2"/>
        </a:solidFill>
        <a:effectLst/>
      </p:bgPr>
    </p:bg>
    <p:spTree>
      <p:nvGrpSpPr>
        <p:cNvPr id="1" name="Shape 3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2"/>
        <p:cNvGrpSpPr/>
        <p:nvPr/>
      </p:nvGrpSpPr>
      <p:grpSpPr>
        <a:xfrm>
          <a:off x="0" y="0"/>
          <a:ext cx="0" cy="0"/>
          <a:chOff x="0" y="0"/>
          <a:chExt cx="0" cy="0"/>
        </a:xfrm>
      </p:grpSpPr>
      <p:pic>
        <p:nvPicPr>
          <p:cNvPr id="33" name="Google Shape;33;p103"/>
          <p:cNvPicPr preferRelativeResize="0"/>
          <p:nvPr/>
        </p:nvPicPr>
        <p:blipFill rotWithShape="1">
          <a:blip r:embed="rId2">
            <a:alphaModFix amt="70000"/>
          </a:blip>
          <a:srcRect/>
          <a:stretch/>
        </p:blipFill>
        <p:spPr>
          <a:xfrm>
            <a:off x="0" y="0"/>
            <a:ext cx="12192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2"/>
        <p:cNvGrpSpPr/>
        <p:nvPr/>
      </p:nvGrpSpPr>
      <p:grpSpPr>
        <a:xfrm>
          <a:off x="0" y="0"/>
          <a:ext cx="0" cy="0"/>
          <a:chOff x="0" y="0"/>
          <a:chExt cx="0" cy="0"/>
        </a:xfrm>
      </p:grpSpPr>
      <p:pic>
        <p:nvPicPr>
          <p:cNvPr id="53" name="Google Shape;53;p2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4" name="Google Shape;54;p26"/>
          <p:cNvPicPr preferRelativeResize="0"/>
          <p:nvPr/>
        </p:nvPicPr>
        <p:blipFill rotWithShape="1">
          <a:blip r:embed="rId3">
            <a:alphaModFix/>
          </a:blip>
          <a:srcRect/>
          <a:stretch/>
        </p:blipFill>
        <p:spPr>
          <a:xfrm>
            <a:off x="0" y="0"/>
            <a:ext cx="7524750" cy="6858000"/>
          </a:xfrm>
          <a:prstGeom prst="rect">
            <a:avLst/>
          </a:prstGeom>
          <a:noFill/>
          <a:ln>
            <a:noFill/>
          </a:ln>
        </p:spPr>
      </p:pic>
      <p:sp>
        <p:nvSpPr>
          <p:cNvPr id="55" name="Google Shape;55;p26"/>
          <p:cNvSpPr txBox="1">
            <a:spLocks noGrp="1"/>
          </p:cNvSpPr>
          <p:nvPr>
            <p:ph type="title"/>
          </p:nvPr>
        </p:nvSpPr>
        <p:spPr>
          <a:xfrm>
            <a:off x="708255" y="2386585"/>
            <a:ext cx="4538661" cy="161935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4000" b="0" i="0">
                <a:solidFill>
                  <a:schemeClr val="lt1"/>
                </a:solidFill>
                <a:latin typeface="Roboto Light"/>
                <a:ea typeface="Roboto Light"/>
                <a:cs typeface="Roboto Light"/>
                <a:sym typeface="Robot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 name="Google Shape;56;p26"/>
          <p:cNvPicPr preferRelativeResize="0"/>
          <p:nvPr/>
        </p:nvPicPr>
        <p:blipFill rotWithShape="1">
          <a:blip r:embed="rId4">
            <a:alphaModFix/>
          </a:blip>
          <a:srcRect/>
          <a:stretch/>
        </p:blipFill>
        <p:spPr>
          <a:xfrm>
            <a:off x="810987" y="774193"/>
            <a:ext cx="4699609" cy="771578"/>
          </a:xfrm>
          <a:prstGeom prst="rect">
            <a:avLst/>
          </a:prstGeom>
          <a:noFill/>
          <a:ln>
            <a:noFill/>
          </a:ln>
        </p:spPr>
      </p:pic>
      <p:sp>
        <p:nvSpPr>
          <p:cNvPr id="57" name="Google Shape;57;p26"/>
          <p:cNvSpPr/>
          <p:nvPr/>
        </p:nvSpPr>
        <p:spPr>
          <a:xfrm>
            <a:off x="10043797" y="6379256"/>
            <a:ext cx="1943161"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Roboto Light"/>
                <a:ea typeface="Roboto Light"/>
                <a:cs typeface="Roboto Light"/>
                <a:sym typeface="Roboto Light"/>
              </a:rPr>
              <a:t>www.intentionet.com</a:t>
            </a:r>
            <a:endParaRPr sz="1400" b="0" i="0" u="none" strike="noStrike" cap="none">
              <a:solidFill>
                <a:srgbClr val="000000"/>
              </a:solidFill>
              <a:latin typeface="Arial"/>
              <a:ea typeface="Arial"/>
              <a:cs typeface="Arial"/>
              <a:sym typeface="Arial"/>
            </a:endParaRPr>
          </a:p>
        </p:txBody>
      </p:sp>
      <p:sp>
        <p:nvSpPr>
          <p:cNvPr id="58" name="Google Shape;58;p26"/>
          <p:cNvSpPr txBox="1">
            <a:spLocks noGrp="1"/>
          </p:cNvSpPr>
          <p:nvPr>
            <p:ph type="body" idx="1"/>
          </p:nvPr>
        </p:nvSpPr>
        <p:spPr>
          <a:xfrm>
            <a:off x="708025" y="4226044"/>
            <a:ext cx="2763838" cy="6207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800"/>
              <a:buFont typeface="Roboto"/>
              <a:buNone/>
              <a:defRPr sz="2400" b="1" i="0" u="none" strike="noStrike" cap="none">
                <a:solidFill>
                  <a:schemeClr val="accent1"/>
                </a:solidFill>
                <a:latin typeface="Roboto"/>
                <a:ea typeface="Roboto"/>
                <a:cs typeface="Roboto"/>
                <a:sym typeface="Roboto"/>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1_Title Only 3">
    <p:bg>
      <p:bgPr>
        <a:solidFill>
          <a:schemeClr val="dk2"/>
        </a:solidFill>
        <a:effectLst/>
      </p:bgPr>
    </p:bg>
    <p:spTree>
      <p:nvGrpSpPr>
        <p:cNvPr id="1" name="Shape 59"/>
        <p:cNvGrpSpPr/>
        <p:nvPr/>
      </p:nvGrpSpPr>
      <p:grpSpPr>
        <a:xfrm>
          <a:off x="0" y="0"/>
          <a:ext cx="0" cy="0"/>
          <a:chOff x="0" y="0"/>
          <a:chExt cx="0" cy="0"/>
        </a:xfrm>
      </p:grpSpPr>
      <p:sp>
        <p:nvSpPr>
          <p:cNvPr id="60" name="Google Shape;60;p27"/>
          <p:cNvSpPr txBox="1">
            <a:spLocks noGrp="1"/>
          </p:cNvSpPr>
          <p:nvPr>
            <p:ph type="title"/>
          </p:nvPr>
        </p:nvSpPr>
        <p:spPr>
          <a:xfrm>
            <a:off x="304800" y="257440"/>
            <a:ext cx="10906122" cy="104241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1"/>
        <p:cNvGrpSpPr/>
        <p:nvPr/>
      </p:nvGrpSpPr>
      <p:grpSpPr>
        <a:xfrm>
          <a:off x="0" y="0"/>
          <a:ext cx="0" cy="0"/>
          <a:chOff x="0" y="0"/>
          <a:chExt cx="0" cy="0"/>
        </a:xfrm>
      </p:grpSpPr>
      <p:sp>
        <p:nvSpPr>
          <p:cNvPr id="62" name="Google Shape;62;p28"/>
          <p:cNvSpPr txBox="1">
            <a:spLocks noGrp="1"/>
          </p:cNvSpPr>
          <p:nvPr>
            <p:ph type="body" idx="1"/>
          </p:nvPr>
        </p:nvSpPr>
        <p:spPr>
          <a:xfrm>
            <a:off x="304799" y="1825625"/>
            <a:ext cx="5393377" cy="435133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Roboto Condensed"/>
              <a:buChar char="•"/>
              <a:defRPr sz="2400" b="0" i="0" u="none" strike="noStrike" cap="none">
                <a:solidFill>
                  <a:schemeClr val="dk2"/>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3" name="Google Shape;63;p28"/>
          <p:cNvSpPr txBox="1">
            <a:spLocks noGrp="1"/>
          </p:cNvSpPr>
          <p:nvPr>
            <p:ph type="body" idx="2"/>
          </p:nvPr>
        </p:nvSpPr>
        <p:spPr>
          <a:xfrm>
            <a:off x="5817545" y="1825625"/>
            <a:ext cx="5393377" cy="435133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Roboto Condensed"/>
              <a:buChar char="•"/>
              <a:defRPr sz="2400" b="0" i="0" u="none" strike="noStrike" cap="none">
                <a:solidFill>
                  <a:schemeClr val="dk2"/>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4" name="Google Shape;64;p28"/>
          <p:cNvSpPr txBox="1">
            <a:spLocks noGrp="1"/>
          </p:cNvSpPr>
          <p:nvPr>
            <p:ph type="title"/>
          </p:nvPr>
        </p:nvSpPr>
        <p:spPr>
          <a:xfrm>
            <a:off x="304800" y="257440"/>
            <a:ext cx="10906122" cy="104241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bg>
      <p:bgPr>
        <a:solidFill>
          <a:schemeClr val="dk2"/>
        </a:solidFill>
        <a:effectLst/>
      </p:bgPr>
    </p:bg>
    <p:spTree>
      <p:nvGrpSpPr>
        <p:cNvPr id="1" name="Shape 6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6"/>
        <p:cNvGrpSpPr/>
        <p:nvPr/>
      </p:nvGrpSpPr>
      <p:grpSpPr>
        <a:xfrm>
          <a:off x="0" y="0"/>
          <a:ext cx="0" cy="0"/>
          <a:chOff x="0" y="0"/>
          <a:chExt cx="0" cy="0"/>
        </a:xfrm>
      </p:grpSpPr>
      <p:pic>
        <p:nvPicPr>
          <p:cNvPr id="67" name="Google Shape;67;p31"/>
          <p:cNvPicPr preferRelativeResize="0"/>
          <p:nvPr/>
        </p:nvPicPr>
        <p:blipFill rotWithShape="1">
          <a:blip r:embed="rId2">
            <a:alphaModFix amt="70000"/>
          </a:blip>
          <a:srcRect/>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8"/>
          <p:cNvSpPr txBox="1">
            <a:spLocks noGrp="1"/>
          </p:cNvSpPr>
          <p:nvPr>
            <p:ph type="title"/>
          </p:nvPr>
        </p:nvSpPr>
        <p:spPr>
          <a:xfrm>
            <a:off x="305821" y="257440"/>
            <a:ext cx="10906122" cy="104241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3500" b="0" i="0" u="none" strike="noStrike" cap="none">
                <a:solidFill>
                  <a:srgbClr val="192D3E"/>
                </a:solidFill>
                <a:latin typeface="Roboto Medium"/>
                <a:ea typeface="Roboto Medium"/>
                <a:cs typeface="Roboto Medium"/>
                <a:sym typeface="Roboto Medium"/>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1" name="Google Shape;11;p68" descr="A picture containing clipart&#10;&#10;Description automatically generated"/>
          <p:cNvPicPr preferRelativeResize="0"/>
          <p:nvPr/>
        </p:nvPicPr>
        <p:blipFill rotWithShape="1">
          <a:blip r:embed="rId6">
            <a:alphaModFix/>
          </a:blip>
          <a:srcRect/>
          <a:stretch/>
        </p:blipFill>
        <p:spPr>
          <a:xfrm>
            <a:off x="305821" y="6355596"/>
            <a:ext cx="1685817" cy="3120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1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
        <p:cNvGrpSpPr/>
        <p:nvPr/>
      </p:nvGrpSpPr>
      <p:grpSpPr>
        <a:xfrm>
          <a:off x="0" y="0"/>
          <a:ext cx="0" cy="0"/>
          <a:chOff x="0" y="0"/>
          <a:chExt cx="0" cy="0"/>
        </a:xfrm>
      </p:grpSpPr>
      <p:sp>
        <p:nvSpPr>
          <p:cNvPr id="39" name="Google Shape;39;p19"/>
          <p:cNvSpPr txBox="1">
            <a:spLocks noGrp="1"/>
          </p:cNvSpPr>
          <p:nvPr>
            <p:ph type="title"/>
          </p:nvPr>
        </p:nvSpPr>
        <p:spPr>
          <a:xfrm>
            <a:off x="305821" y="257440"/>
            <a:ext cx="10906122" cy="104241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3500" b="0" i="0" u="none" strike="noStrike" cap="none">
                <a:solidFill>
                  <a:srgbClr val="192D3E"/>
                </a:solidFill>
                <a:latin typeface="Roboto Medium"/>
                <a:ea typeface="Roboto Medium"/>
                <a:cs typeface="Roboto Medium"/>
                <a:sym typeface="Roboto Medium"/>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0" name="Google Shape;40;p19" descr="A picture containing clipart&#10;&#10;Description automatically generated"/>
          <p:cNvPicPr preferRelativeResize="0"/>
          <p:nvPr/>
        </p:nvPicPr>
        <p:blipFill rotWithShape="1">
          <a:blip r:embed="rId7">
            <a:alphaModFix/>
          </a:blip>
          <a:srcRect/>
          <a:stretch/>
        </p:blipFill>
        <p:spPr>
          <a:xfrm>
            <a:off x="305821" y="6355596"/>
            <a:ext cx="1685817" cy="3120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19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94"/>
          <p:cNvSpPr txBox="1">
            <a:spLocks noGrp="1"/>
          </p:cNvSpPr>
          <p:nvPr>
            <p:ph type="title"/>
          </p:nvPr>
        </p:nvSpPr>
        <p:spPr>
          <a:xfrm>
            <a:off x="305821" y="257440"/>
            <a:ext cx="10906122" cy="104241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3500" b="0" i="0" u="none" strike="noStrike" cap="none">
                <a:solidFill>
                  <a:srgbClr val="192D3E"/>
                </a:solidFill>
                <a:latin typeface="Roboto Medium"/>
                <a:ea typeface="Roboto Medium"/>
                <a:cs typeface="Roboto Medium"/>
                <a:sym typeface="Roboto Medium"/>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70" name="Google Shape;70;p94" descr="A picture containing clipart&#10;&#10;Description automatically generated"/>
          <p:cNvPicPr preferRelativeResize="0"/>
          <p:nvPr/>
        </p:nvPicPr>
        <p:blipFill rotWithShape="1">
          <a:blip r:embed="rId9">
            <a:alphaModFix/>
          </a:blip>
          <a:srcRect/>
          <a:stretch/>
        </p:blipFill>
        <p:spPr>
          <a:xfrm>
            <a:off x="305821" y="6355596"/>
            <a:ext cx="1685817" cy="3120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8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1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5.xml"/><Relationship Id="rId7" Type="http://schemas.openxmlformats.org/officeDocument/2006/relationships/image" Target="../media/image21.png"/><Relationship Id="rId12" Type="http://schemas.openxmlformats.org/officeDocument/2006/relationships/image" Target="../media/image25.svg"/><Relationship Id="rId2" Type="http://schemas.openxmlformats.org/officeDocument/2006/relationships/slideLayout" Target="../slideLayouts/slideLayout11.xml"/><Relationship Id="rId1" Type="http://schemas.openxmlformats.org/officeDocument/2006/relationships/tags" Target="../tags/tag3.xml"/><Relationship Id="rId6" Type="http://schemas.openxmlformats.org/officeDocument/2006/relationships/image" Target="../media/image18.png"/><Relationship Id="rId11" Type="http://schemas.openxmlformats.org/officeDocument/2006/relationships/image" Target="../media/image24.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1.png"/><Relationship Id="rId12" Type="http://schemas.openxmlformats.org/officeDocument/2006/relationships/image" Target="../media/image25.svg"/><Relationship Id="rId2" Type="http://schemas.openxmlformats.org/officeDocument/2006/relationships/slideLayout" Target="../slideLayouts/slideLayout11.xml"/><Relationship Id="rId1" Type="http://schemas.openxmlformats.org/officeDocument/2006/relationships/tags" Target="../tags/tag4.xml"/><Relationship Id="rId6" Type="http://schemas.openxmlformats.org/officeDocument/2006/relationships/image" Target="../media/image18.png"/><Relationship Id="rId11" Type="http://schemas.openxmlformats.org/officeDocument/2006/relationships/image" Target="../media/image24.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5BAE-37A0-D59E-5DA6-A70E96CD5254}"/>
              </a:ext>
            </a:extLst>
          </p:cNvPr>
          <p:cNvSpPr>
            <a:spLocks noGrp="1"/>
          </p:cNvSpPr>
          <p:nvPr>
            <p:ph type="title"/>
          </p:nvPr>
        </p:nvSpPr>
        <p:spPr>
          <a:xfrm>
            <a:off x="708255" y="2386585"/>
            <a:ext cx="5503359" cy="1619358"/>
          </a:xfrm>
        </p:spPr>
        <p:txBody>
          <a:bodyPr>
            <a:normAutofit fontScale="90000"/>
          </a:bodyPr>
          <a:lstStyle/>
          <a:p>
            <a:r>
              <a:rPr lang="en-US" dirty="0"/>
              <a:t>Lessons from the evolution of the Batfish configuration analysis tool</a:t>
            </a:r>
          </a:p>
        </p:txBody>
      </p:sp>
      <p:sp>
        <p:nvSpPr>
          <p:cNvPr id="3" name="Text Placeholder 2">
            <a:extLst>
              <a:ext uri="{FF2B5EF4-FFF2-40B4-BE49-F238E27FC236}">
                <a16:creationId xmlns:a16="http://schemas.microsoft.com/office/drawing/2014/main" id="{9A4E3373-9364-6D4B-10C2-9161B41BDDCC}"/>
              </a:ext>
            </a:extLst>
          </p:cNvPr>
          <p:cNvSpPr>
            <a:spLocks noGrp="1"/>
          </p:cNvSpPr>
          <p:nvPr>
            <p:ph type="body" idx="1"/>
          </p:nvPr>
        </p:nvSpPr>
        <p:spPr>
          <a:xfrm>
            <a:off x="708255" y="4215533"/>
            <a:ext cx="5370786" cy="2122204"/>
          </a:xfrm>
        </p:spPr>
        <p:txBody>
          <a:bodyPr/>
          <a:lstStyle/>
          <a:p>
            <a:pPr marL="0" indent="0"/>
            <a:r>
              <a:rPr lang="en-US" b="0" dirty="0">
                <a:solidFill>
                  <a:schemeClr val="accent1">
                    <a:lumMod val="60000"/>
                    <a:lumOff val="40000"/>
                  </a:schemeClr>
                </a:solidFill>
              </a:rPr>
              <a:t>Matt Brown, Ari Fogel,</a:t>
            </a:r>
          </a:p>
          <a:p>
            <a:pPr marL="0" indent="0"/>
            <a:r>
              <a:rPr lang="en-US" dirty="0">
                <a:solidFill>
                  <a:schemeClr val="bg1"/>
                </a:solidFill>
              </a:rPr>
              <a:t>Daniel Halperin</a:t>
            </a:r>
            <a:r>
              <a:rPr lang="en-US" b="0" dirty="0">
                <a:solidFill>
                  <a:schemeClr val="accent1">
                    <a:lumMod val="60000"/>
                    <a:lumOff val="40000"/>
                  </a:schemeClr>
                </a:solidFill>
              </a:rPr>
              <a:t>, Victor Heorhiadi, Ratul Mahajan, and Todd Millstein</a:t>
            </a:r>
            <a:br>
              <a:rPr lang="en-US" b="0" dirty="0">
                <a:solidFill>
                  <a:schemeClr val="accent1">
                    <a:lumMod val="60000"/>
                    <a:lumOff val="40000"/>
                  </a:schemeClr>
                </a:solidFill>
              </a:rPr>
            </a:br>
            <a:br>
              <a:rPr lang="en-US" b="0" dirty="0">
                <a:solidFill>
                  <a:schemeClr val="accent1">
                    <a:lumMod val="60000"/>
                    <a:lumOff val="40000"/>
                  </a:schemeClr>
                </a:solidFill>
              </a:rPr>
            </a:br>
            <a:r>
              <a:rPr lang="en-US" b="0" dirty="0">
                <a:solidFill>
                  <a:schemeClr val="accent2">
                    <a:lumMod val="60000"/>
                    <a:lumOff val="40000"/>
                  </a:schemeClr>
                </a:solidFill>
              </a:rPr>
              <a:t>Intentionet, UW, UCLA</a:t>
            </a:r>
          </a:p>
        </p:txBody>
      </p:sp>
    </p:spTree>
    <p:extLst>
      <p:ext uri="{BB962C8B-B14F-4D97-AF65-F5344CB8AC3E}">
        <p14:creationId xmlns:p14="http://schemas.microsoft.com/office/powerpoint/2010/main" val="1753540834"/>
      </p:ext>
    </p:extLst>
  </p:cSld>
  <p:clrMapOvr>
    <a:masterClrMapping/>
  </p:clrMapOvr>
  <mc:AlternateContent xmlns:mc="http://schemas.openxmlformats.org/markup-compatibility/2006" xmlns:p14="http://schemas.microsoft.com/office/powerpoint/2010/main">
    <mc:Choice Requires="p14">
      <p:transition spd="slow" p14:dur="2000" advTm="8836"/>
    </mc:Choice>
    <mc:Fallback xmlns="">
      <p:transition spd="slow" advTm="88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81DA2A9-30A8-000F-A79E-50F12D340382}"/>
              </a:ext>
            </a:extLst>
          </p:cNvPr>
          <p:cNvSpPr>
            <a:spLocks noGrp="1"/>
          </p:cNvSpPr>
          <p:nvPr>
            <p:ph type="body" idx="1"/>
          </p:nvPr>
        </p:nvSpPr>
        <p:spPr>
          <a:xfrm>
            <a:off x="304798" y="1825625"/>
            <a:ext cx="11304105" cy="4351338"/>
          </a:xfrm>
        </p:spPr>
        <p:txBody>
          <a:bodyPr>
            <a:normAutofit/>
          </a:bodyPr>
          <a:lstStyle/>
          <a:p>
            <a:pPr marL="114300" indent="0">
              <a:buNone/>
            </a:pPr>
            <a:r>
              <a:rPr lang="en-US" b="1" i="1" dirty="0"/>
              <a:t>Concern:</a:t>
            </a:r>
            <a:r>
              <a:rPr lang="en-US" dirty="0"/>
              <a:t> “Every software version is going to have different semantics that matter!”</a:t>
            </a:r>
          </a:p>
          <a:p>
            <a:pPr marL="114300" indent="0">
              <a:buNone/>
            </a:pPr>
            <a:r>
              <a:rPr lang="en-US" b="1" i="1" dirty="0"/>
              <a:t>Reality:</a:t>
            </a:r>
            <a:r>
              <a:rPr lang="en-US" dirty="0"/>
              <a:t> In our experience, this was rarely the case. </a:t>
            </a:r>
            <a:r>
              <a:rPr lang="en-US" b="1" dirty="0"/>
              <a:t>Undocumented</a:t>
            </a:r>
            <a:r>
              <a:rPr lang="en-US" dirty="0"/>
              <a:t> </a:t>
            </a:r>
            <a:r>
              <a:rPr lang="en-US" b="1" dirty="0"/>
              <a:t>semantics</a:t>
            </a:r>
            <a:r>
              <a:rPr lang="en-US" dirty="0"/>
              <a:t> is the real challenge</a:t>
            </a:r>
          </a:p>
          <a:p>
            <a:pPr marL="114300" indent="0">
              <a:buNone/>
            </a:pPr>
            <a:endParaRPr lang="en-US" dirty="0"/>
          </a:p>
          <a:p>
            <a:pPr marL="114300" indent="0">
              <a:buNone/>
            </a:pPr>
            <a:r>
              <a:rPr lang="en-US" b="1" dirty="0"/>
              <a:t>Solution:</a:t>
            </a:r>
            <a:r>
              <a:rPr lang="en-US" dirty="0"/>
              <a:t> New stage systematically testing Batfish against an emulator</a:t>
            </a:r>
            <a:endParaRPr lang="en-US" b="1" i="1" dirty="0"/>
          </a:p>
        </p:txBody>
      </p:sp>
      <p:sp>
        <p:nvSpPr>
          <p:cNvPr id="4" name="Title 3">
            <a:extLst>
              <a:ext uri="{FF2B5EF4-FFF2-40B4-BE49-F238E27FC236}">
                <a16:creationId xmlns:a16="http://schemas.microsoft.com/office/drawing/2014/main" id="{0B6569EA-9739-6962-D17C-00665534D70E}"/>
              </a:ext>
            </a:extLst>
          </p:cNvPr>
          <p:cNvSpPr>
            <a:spLocks noGrp="1"/>
          </p:cNvSpPr>
          <p:nvPr>
            <p:ph type="title"/>
          </p:nvPr>
        </p:nvSpPr>
        <p:spPr/>
        <p:txBody>
          <a:bodyPr>
            <a:normAutofit fontScale="90000"/>
          </a:bodyPr>
          <a:lstStyle/>
          <a:p>
            <a:r>
              <a:rPr lang="en-US" dirty="0"/>
              <a:t>Lesson 3: Model fidelity is hard,</a:t>
            </a:r>
            <a:br>
              <a:rPr lang="en-US" dirty="0"/>
            </a:br>
            <a:r>
              <a:rPr lang="en-US" dirty="0"/>
              <a:t>but not why you think</a:t>
            </a:r>
          </a:p>
        </p:txBody>
      </p:sp>
      <p:pic>
        <p:nvPicPr>
          <p:cNvPr id="2" name="Picture 2" descr="ANTLR4 grammar syntax support">
            <a:extLst>
              <a:ext uri="{FF2B5EF4-FFF2-40B4-BE49-F238E27FC236}">
                <a16:creationId xmlns:a16="http://schemas.microsoft.com/office/drawing/2014/main" id="{7F78B878-4ADA-5673-CCE9-FF45CBA27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370" y="4819950"/>
            <a:ext cx="638138" cy="6381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8957FD8-A310-53D6-4809-6266925FFA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6001" y="4905820"/>
            <a:ext cx="1176718" cy="466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4237436-8CB0-4AE7-F218-EA6897D0D7D5}"/>
              </a:ext>
            </a:extLst>
          </p:cNvPr>
          <p:cNvPicPr>
            <a:picLocks noChangeAspect="1"/>
          </p:cNvPicPr>
          <p:nvPr/>
        </p:nvPicPr>
        <p:blipFill>
          <a:blip r:embed="rId5"/>
          <a:stretch>
            <a:fillRect/>
          </a:stretch>
        </p:blipFill>
        <p:spPr>
          <a:xfrm>
            <a:off x="7781938" y="4952875"/>
            <a:ext cx="625028" cy="372285"/>
          </a:xfrm>
          <a:prstGeom prst="rect">
            <a:avLst/>
          </a:prstGeom>
        </p:spPr>
      </p:pic>
      <p:pic>
        <p:nvPicPr>
          <p:cNvPr id="7" name="Picture 2">
            <a:extLst>
              <a:ext uri="{FF2B5EF4-FFF2-40B4-BE49-F238E27FC236}">
                <a16:creationId xmlns:a16="http://schemas.microsoft.com/office/drawing/2014/main" id="{B0C1F967-83AD-319E-993F-70D1C88D39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5857" y="4873030"/>
            <a:ext cx="1176718" cy="466397"/>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390;p8">
            <a:extLst>
              <a:ext uri="{FF2B5EF4-FFF2-40B4-BE49-F238E27FC236}">
                <a16:creationId xmlns:a16="http://schemas.microsoft.com/office/drawing/2014/main" id="{186F73FA-D6D9-2069-C511-D1D9F1FBE6F9}"/>
              </a:ext>
            </a:extLst>
          </p:cNvPr>
          <p:cNvSpPr/>
          <p:nvPr/>
        </p:nvSpPr>
        <p:spPr>
          <a:xfrm>
            <a:off x="2314713" y="5546869"/>
            <a:ext cx="1502644"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Parsing</a:t>
            </a:r>
            <a:endParaRPr sz="1400" b="0" i="0" u="none" strike="noStrike" cap="none" dirty="0">
              <a:latin typeface="Arial"/>
              <a:ea typeface="Arial"/>
              <a:cs typeface="Arial"/>
              <a:sym typeface="Arial"/>
            </a:endParaRPr>
          </a:p>
        </p:txBody>
      </p:sp>
      <p:sp>
        <p:nvSpPr>
          <p:cNvPr id="9" name="Google Shape;390;p8">
            <a:extLst>
              <a:ext uri="{FF2B5EF4-FFF2-40B4-BE49-F238E27FC236}">
                <a16:creationId xmlns:a16="http://schemas.microsoft.com/office/drawing/2014/main" id="{3746606F-3400-E787-4B5C-B0F7202DD2F4}"/>
              </a:ext>
            </a:extLst>
          </p:cNvPr>
          <p:cNvSpPr/>
          <p:nvPr/>
        </p:nvSpPr>
        <p:spPr>
          <a:xfrm>
            <a:off x="4180432" y="5543731"/>
            <a:ext cx="2767856"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dirty="0"/>
              <a:t>Routing simulation</a:t>
            </a:r>
            <a:endParaRPr sz="1400" b="0" i="0" u="none" strike="noStrike" cap="none" dirty="0">
              <a:latin typeface="Arial"/>
              <a:ea typeface="Arial"/>
              <a:cs typeface="Arial"/>
              <a:sym typeface="Arial"/>
            </a:endParaRPr>
          </a:p>
        </p:txBody>
      </p:sp>
      <p:sp>
        <p:nvSpPr>
          <p:cNvPr id="10" name="Google Shape;390;p8">
            <a:extLst>
              <a:ext uri="{FF2B5EF4-FFF2-40B4-BE49-F238E27FC236}">
                <a16:creationId xmlns:a16="http://schemas.microsoft.com/office/drawing/2014/main" id="{7F94C2B9-96AF-F261-2A11-D714B8FF7465}"/>
              </a:ext>
            </a:extLst>
          </p:cNvPr>
          <p:cNvSpPr/>
          <p:nvPr/>
        </p:nvSpPr>
        <p:spPr>
          <a:xfrm>
            <a:off x="6948288" y="5535704"/>
            <a:ext cx="2282728"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Verification</a:t>
            </a:r>
            <a:endParaRPr sz="1400" b="0" i="0" u="none" strike="noStrike" cap="none" dirty="0">
              <a:latin typeface="Arial"/>
              <a:ea typeface="Arial"/>
              <a:cs typeface="Arial"/>
              <a:sym typeface="Arial"/>
            </a:endParaRPr>
          </a:p>
        </p:txBody>
      </p:sp>
      <p:sp>
        <p:nvSpPr>
          <p:cNvPr id="11" name="Google Shape;390;p8">
            <a:extLst>
              <a:ext uri="{FF2B5EF4-FFF2-40B4-BE49-F238E27FC236}">
                <a16:creationId xmlns:a16="http://schemas.microsoft.com/office/drawing/2014/main" id="{58C7E188-2101-C165-3791-6467C0C463B5}"/>
              </a:ext>
            </a:extLst>
          </p:cNvPr>
          <p:cNvSpPr/>
          <p:nvPr/>
        </p:nvSpPr>
        <p:spPr>
          <a:xfrm>
            <a:off x="9202852" y="5513228"/>
            <a:ext cx="2282728"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dirty="0"/>
              <a:t>Explanation</a:t>
            </a:r>
            <a:endParaRPr sz="1400" b="0" i="0" u="none" strike="noStrike" cap="none" dirty="0">
              <a:latin typeface="Arial"/>
              <a:ea typeface="Arial"/>
              <a:cs typeface="Arial"/>
              <a:sym typeface="Arial"/>
            </a:endParaRPr>
          </a:p>
        </p:txBody>
      </p:sp>
      <p:grpSp>
        <p:nvGrpSpPr>
          <p:cNvPr id="15" name="Group 14">
            <a:extLst>
              <a:ext uri="{FF2B5EF4-FFF2-40B4-BE49-F238E27FC236}">
                <a16:creationId xmlns:a16="http://schemas.microsoft.com/office/drawing/2014/main" id="{963E715F-6E31-2F17-EF6B-429537CE8D6D}"/>
              </a:ext>
            </a:extLst>
          </p:cNvPr>
          <p:cNvGrpSpPr/>
          <p:nvPr/>
        </p:nvGrpSpPr>
        <p:grpSpPr>
          <a:xfrm>
            <a:off x="4858560" y="4663247"/>
            <a:ext cx="1483058" cy="769441"/>
            <a:chOff x="2138315" y="4883110"/>
            <a:chExt cx="1483058" cy="769441"/>
          </a:xfrm>
        </p:grpSpPr>
        <p:sp>
          <p:nvSpPr>
            <p:cNvPr id="16" name="Rectangle 15">
              <a:extLst>
                <a:ext uri="{FF2B5EF4-FFF2-40B4-BE49-F238E27FC236}">
                  <a16:creationId xmlns:a16="http://schemas.microsoft.com/office/drawing/2014/main" id="{6462F732-1A33-4A23-136D-3FEB698A8351}"/>
                </a:ext>
              </a:extLst>
            </p:cNvPr>
            <p:cNvSpPr/>
            <p:nvPr/>
          </p:nvSpPr>
          <p:spPr>
            <a:xfrm rot="21102552">
              <a:off x="2138315" y="4883110"/>
              <a:ext cx="1483058" cy="769441"/>
            </a:xfrm>
            <a:prstGeom prst="rect">
              <a:avLst/>
            </a:prstGeom>
            <a:ln>
              <a:solidFill>
                <a:schemeClr val="accent4"/>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endParaRPr lang="en-US" sz="4400" b="1" cap="none" spc="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pic>
          <p:nvPicPr>
            <p:cNvPr id="17" name="Picture 4" descr="Java - Free logo icons">
              <a:extLst>
                <a:ext uri="{FF2B5EF4-FFF2-40B4-BE49-F238E27FC236}">
                  <a16:creationId xmlns:a16="http://schemas.microsoft.com/office/drawing/2014/main" id="{34E4DBDA-D076-0725-BD9A-2409A95C88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20000">
              <a:off x="2506360" y="4948761"/>
              <a:ext cx="638138" cy="6381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0D04C26C-3DAF-FE2A-8103-CAF46D188947}"/>
              </a:ext>
            </a:extLst>
          </p:cNvPr>
          <p:cNvGrpSpPr/>
          <p:nvPr/>
        </p:nvGrpSpPr>
        <p:grpSpPr>
          <a:xfrm>
            <a:off x="9590691" y="4622208"/>
            <a:ext cx="1483058" cy="769441"/>
            <a:chOff x="2138315" y="4883110"/>
            <a:chExt cx="1483058" cy="769441"/>
          </a:xfrm>
        </p:grpSpPr>
        <p:sp>
          <p:nvSpPr>
            <p:cNvPr id="19" name="Rectangle 18">
              <a:extLst>
                <a:ext uri="{FF2B5EF4-FFF2-40B4-BE49-F238E27FC236}">
                  <a16:creationId xmlns:a16="http://schemas.microsoft.com/office/drawing/2014/main" id="{16414381-0D34-E023-0258-572C571174DA}"/>
                </a:ext>
              </a:extLst>
            </p:cNvPr>
            <p:cNvSpPr/>
            <p:nvPr/>
          </p:nvSpPr>
          <p:spPr>
            <a:xfrm rot="21102552">
              <a:off x="2138315" y="4883110"/>
              <a:ext cx="1483058" cy="769441"/>
            </a:xfrm>
            <a:prstGeom prst="rect">
              <a:avLst/>
            </a:prstGeom>
            <a:ln>
              <a:solidFill>
                <a:schemeClr val="accent4"/>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endParaRPr lang="en-US" sz="4400" b="1" cap="none" spc="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pic>
          <p:nvPicPr>
            <p:cNvPr id="20" name="Picture 4" descr="Java - Free logo icons">
              <a:extLst>
                <a:ext uri="{FF2B5EF4-FFF2-40B4-BE49-F238E27FC236}">
                  <a16:creationId xmlns:a16="http://schemas.microsoft.com/office/drawing/2014/main" id="{BE35DB0A-62E3-C011-785D-E780FBB5AD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20000">
              <a:off x="2506360" y="4948761"/>
              <a:ext cx="638138" cy="6381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9C9FB0BF-9499-3EF6-9331-C826D347DED6}"/>
              </a:ext>
            </a:extLst>
          </p:cNvPr>
          <p:cNvGrpSpPr/>
          <p:nvPr/>
        </p:nvGrpSpPr>
        <p:grpSpPr>
          <a:xfrm>
            <a:off x="7348123" y="4641074"/>
            <a:ext cx="1483058" cy="769441"/>
            <a:chOff x="8864733" y="5361819"/>
            <a:chExt cx="1483058" cy="769441"/>
          </a:xfrm>
        </p:grpSpPr>
        <p:sp>
          <p:nvSpPr>
            <p:cNvPr id="22" name="Rectangle 21">
              <a:extLst>
                <a:ext uri="{FF2B5EF4-FFF2-40B4-BE49-F238E27FC236}">
                  <a16:creationId xmlns:a16="http://schemas.microsoft.com/office/drawing/2014/main" id="{679E3270-866A-4C98-BB56-A72AFB6A7052}"/>
                </a:ext>
              </a:extLst>
            </p:cNvPr>
            <p:cNvSpPr/>
            <p:nvPr/>
          </p:nvSpPr>
          <p:spPr>
            <a:xfrm rot="21102552">
              <a:off x="8864733" y="5361819"/>
              <a:ext cx="1483058" cy="769441"/>
            </a:xfrm>
            <a:prstGeom prst="rect">
              <a:avLst/>
            </a:prstGeom>
            <a:ln>
              <a:solidFill>
                <a:schemeClr val="accent4"/>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endParaRPr lang="en-US" sz="4400" b="1" cap="none" spc="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pic>
          <p:nvPicPr>
            <p:cNvPr id="23" name="Picture 6" descr="binary tree&quot; Icon - Download for free – Iconduck">
              <a:extLst>
                <a:ext uri="{FF2B5EF4-FFF2-40B4-BE49-F238E27FC236}">
                  <a16:creationId xmlns:a16="http://schemas.microsoft.com/office/drawing/2014/main" id="{DE0EF216-49A7-F4CE-26CC-396E5DE941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20000">
              <a:off x="9278837" y="5431708"/>
              <a:ext cx="606758" cy="635594"/>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Google Shape;390;p8">
            <a:extLst>
              <a:ext uri="{FF2B5EF4-FFF2-40B4-BE49-F238E27FC236}">
                <a16:creationId xmlns:a16="http://schemas.microsoft.com/office/drawing/2014/main" id="{6DBE37A0-6FE6-7486-3935-DB0B825C982F}"/>
              </a:ext>
            </a:extLst>
          </p:cNvPr>
          <p:cNvSpPr/>
          <p:nvPr/>
        </p:nvSpPr>
        <p:spPr>
          <a:xfrm>
            <a:off x="691256" y="5560994"/>
            <a:ext cx="1502644"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Fidelity</a:t>
            </a:r>
            <a:endParaRPr sz="1400" b="0" i="0" u="none" strike="noStrike" cap="none" dirty="0">
              <a:latin typeface="Arial"/>
              <a:ea typeface="Arial"/>
              <a:cs typeface="Arial"/>
              <a:sym typeface="Arial"/>
            </a:endParaRPr>
          </a:p>
        </p:txBody>
      </p:sp>
      <p:pic>
        <p:nvPicPr>
          <p:cNvPr id="25" name="Picture 12" descr="GNS3 | The software that empowers network professionals">
            <a:extLst>
              <a:ext uri="{FF2B5EF4-FFF2-40B4-BE49-F238E27FC236}">
                <a16:creationId xmlns:a16="http://schemas.microsoft.com/office/drawing/2014/main" id="{70A014BC-1B62-881D-E207-59C861FADE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120000">
            <a:off x="1065738" y="4747321"/>
            <a:ext cx="675844" cy="77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28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81DA2A9-30A8-000F-A79E-50F12D340382}"/>
              </a:ext>
            </a:extLst>
          </p:cNvPr>
          <p:cNvSpPr>
            <a:spLocks noGrp="1"/>
          </p:cNvSpPr>
          <p:nvPr>
            <p:ph type="body" idx="1"/>
          </p:nvPr>
        </p:nvSpPr>
        <p:spPr>
          <a:xfrm>
            <a:off x="304798" y="1825625"/>
            <a:ext cx="11304105" cy="4351338"/>
          </a:xfrm>
        </p:spPr>
        <p:txBody>
          <a:bodyPr>
            <a:normAutofit/>
          </a:bodyPr>
          <a:lstStyle/>
          <a:p>
            <a:pPr marL="114300" indent="0">
              <a:buNone/>
            </a:pPr>
            <a:r>
              <a:rPr lang="en-US" b="1" dirty="0"/>
              <a:t>Ambiguity</a:t>
            </a:r>
            <a:r>
              <a:rPr lang="en-US" dirty="0"/>
              <a:t>: “Hosts </a:t>
            </a:r>
            <a:r>
              <a:rPr lang="en-US" b="1" dirty="0"/>
              <a:t>A</a:t>
            </a:r>
            <a:r>
              <a:rPr lang="en-US" dirty="0"/>
              <a:t> should be able to reach hosts </a:t>
            </a:r>
            <a:r>
              <a:rPr lang="en-US" b="1" dirty="0"/>
              <a:t>B</a:t>
            </a:r>
            <a:r>
              <a:rPr lang="en-US" dirty="0"/>
              <a:t>”</a:t>
            </a:r>
          </a:p>
          <a:p>
            <a:pPr marL="114300" indent="0">
              <a:buNone/>
            </a:pPr>
            <a:endParaRPr lang="en-US" b="1" dirty="0"/>
          </a:p>
          <a:p>
            <a:pPr>
              <a:buFont typeface="Arial" panose="020B0604020202020204" pitchFamily="34" charset="0"/>
              <a:buChar char="•"/>
            </a:pPr>
            <a:r>
              <a:rPr lang="en-US" dirty="0"/>
              <a:t>ALL </a:t>
            </a:r>
            <a:r>
              <a:rPr lang="en-US" b="1" dirty="0"/>
              <a:t>applications</a:t>
            </a:r>
            <a:r>
              <a:rPr lang="en-US" dirty="0"/>
              <a:t> should be able to reach SOME </a:t>
            </a:r>
            <a:r>
              <a:rPr lang="en-US" b="1" dirty="0"/>
              <a:t>DNS server</a:t>
            </a:r>
            <a:r>
              <a:rPr lang="en-US" dirty="0"/>
              <a:t> (e.g., in the same AZ)</a:t>
            </a:r>
          </a:p>
          <a:p>
            <a:pPr>
              <a:buFont typeface="Arial" panose="020B0604020202020204" pitchFamily="34" charset="0"/>
              <a:buChar char="•"/>
            </a:pPr>
            <a:r>
              <a:rPr lang="en-US" dirty="0"/>
              <a:t>ALL </a:t>
            </a:r>
            <a:r>
              <a:rPr lang="en-US" b="1" dirty="0"/>
              <a:t>infrastructure elements</a:t>
            </a:r>
            <a:r>
              <a:rPr lang="en-US" dirty="0"/>
              <a:t> should be reachable by SOME </a:t>
            </a:r>
            <a:r>
              <a:rPr lang="en-US" b="1" dirty="0"/>
              <a:t>SNMP collector</a:t>
            </a:r>
          </a:p>
          <a:p>
            <a:pPr>
              <a:buFont typeface="Arial" panose="020B0604020202020204" pitchFamily="34" charset="0"/>
              <a:buChar char="•"/>
            </a:pPr>
            <a:r>
              <a:rPr lang="en-US" dirty="0"/>
              <a:t>ALL </a:t>
            </a:r>
            <a:r>
              <a:rPr lang="en-US" b="1" dirty="0"/>
              <a:t>service frontends</a:t>
            </a:r>
            <a:r>
              <a:rPr lang="en-US" dirty="0"/>
              <a:t> should be able to reach ALL </a:t>
            </a:r>
            <a:r>
              <a:rPr lang="en-US" b="1" dirty="0"/>
              <a:t>backend VIPs</a:t>
            </a:r>
            <a:endParaRPr lang="en-US" dirty="0"/>
          </a:p>
          <a:p>
            <a:pPr>
              <a:buFont typeface="Arial" panose="020B0604020202020204" pitchFamily="34" charset="0"/>
              <a:buChar char="•"/>
            </a:pPr>
            <a:endParaRPr lang="en-US" b="1" dirty="0"/>
          </a:p>
          <a:p>
            <a:pPr marL="114300" indent="0">
              <a:buNone/>
            </a:pPr>
            <a:r>
              <a:rPr lang="en-US" b="1" dirty="0"/>
              <a:t>Solution:</a:t>
            </a:r>
            <a:r>
              <a:rPr lang="en-US" dirty="0"/>
              <a:t> custom assertions for each use case.</a:t>
            </a:r>
            <a:endParaRPr lang="en-US" b="1" dirty="0"/>
          </a:p>
        </p:txBody>
      </p:sp>
      <p:sp>
        <p:nvSpPr>
          <p:cNvPr id="4" name="Title 3">
            <a:extLst>
              <a:ext uri="{FF2B5EF4-FFF2-40B4-BE49-F238E27FC236}">
                <a16:creationId xmlns:a16="http://schemas.microsoft.com/office/drawing/2014/main" id="{0B6569EA-9739-6962-D17C-00665534D70E}"/>
              </a:ext>
            </a:extLst>
          </p:cNvPr>
          <p:cNvSpPr>
            <a:spLocks noGrp="1"/>
          </p:cNvSpPr>
          <p:nvPr>
            <p:ph type="title"/>
          </p:nvPr>
        </p:nvSpPr>
        <p:spPr/>
        <p:txBody>
          <a:bodyPr>
            <a:normAutofit fontScale="90000"/>
          </a:bodyPr>
          <a:lstStyle/>
          <a:p>
            <a:r>
              <a:rPr lang="en-US" dirty="0"/>
              <a:t>Lesson 4: Usability is hard for reasons you think,</a:t>
            </a:r>
            <a:br>
              <a:rPr lang="en-US" dirty="0"/>
            </a:br>
            <a:r>
              <a:rPr lang="en-US" dirty="0"/>
              <a:t>and then some more</a:t>
            </a:r>
          </a:p>
        </p:txBody>
      </p:sp>
    </p:spTree>
    <p:extLst>
      <p:ext uri="{BB962C8B-B14F-4D97-AF65-F5344CB8AC3E}">
        <p14:creationId xmlns:p14="http://schemas.microsoft.com/office/powerpoint/2010/main" val="156041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FD3385A-8222-BFE3-1A1E-EF05C76AD73C}"/>
              </a:ext>
            </a:extLst>
          </p:cNvPr>
          <p:cNvSpPr>
            <a:spLocks noGrp="1"/>
          </p:cNvSpPr>
          <p:nvPr>
            <p:ph type="body" idx="1"/>
          </p:nvPr>
        </p:nvSpPr>
        <p:spPr>
          <a:xfrm>
            <a:off x="304799" y="3264221"/>
            <a:ext cx="10853531" cy="2912741"/>
          </a:xfrm>
        </p:spPr>
        <p:txBody>
          <a:bodyPr/>
          <a:lstStyle/>
          <a:p>
            <a:pPr marL="114300" indent="0">
              <a:buNone/>
            </a:pPr>
            <a:r>
              <a:rPr lang="en-US" dirty="0"/>
              <a:t>Vendor-specific model </a:t>
            </a:r>
            <a:r>
              <a:rPr lang="en-US" b="1" dirty="0"/>
              <a:t>replaces ad-hoc text-based tools</a:t>
            </a:r>
            <a:r>
              <a:rPr lang="en-US" dirty="0"/>
              <a:t>. Vendor-independent model provides </a:t>
            </a:r>
            <a:r>
              <a:rPr lang="en-US" b="1" dirty="0"/>
              <a:t>network-wide insights</a:t>
            </a:r>
            <a:r>
              <a:rPr lang="en-US" dirty="0"/>
              <a:t>.</a:t>
            </a:r>
          </a:p>
          <a:p>
            <a:pPr>
              <a:buFont typeface="Arial" panose="020B0604020202020204" pitchFamily="34" charset="0"/>
              <a:buChar char="•"/>
            </a:pPr>
            <a:r>
              <a:rPr lang="en-US" dirty="0"/>
              <a:t>Presence and consistency of settings, e.g., NTP/DNS/TACACS+/etc.</a:t>
            </a:r>
          </a:p>
          <a:p>
            <a:pPr>
              <a:buFont typeface="Arial" panose="020B0604020202020204" pitchFamily="34" charset="0"/>
              <a:buChar char="•"/>
            </a:pPr>
            <a:r>
              <a:rPr lang="en-US" dirty="0"/>
              <a:t>Network-wide: IP uniqueness, BGP session compatibility across peers</a:t>
            </a:r>
          </a:p>
        </p:txBody>
      </p:sp>
      <p:sp>
        <p:nvSpPr>
          <p:cNvPr id="4" name="Title 3">
            <a:extLst>
              <a:ext uri="{FF2B5EF4-FFF2-40B4-BE49-F238E27FC236}">
                <a16:creationId xmlns:a16="http://schemas.microsoft.com/office/drawing/2014/main" id="{0B6569EA-9739-6962-D17C-00665534D70E}"/>
              </a:ext>
            </a:extLst>
          </p:cNvPr>
          <p:cNvSpPr>
            <a:spLocks noGrp="1"/>
          </p:cNvSpPr>
          <p:nvPr>
            <p:ph type="title"/>
          </p:nvPr>
        </p:nvSpPr>
        <p:spPr>
          <a:xfrm>
            <a:off x="304799" y="257440"/>
            <a:ext cx="11622157" cy="1042415"/>
          </a:xfrm>
        </p:spPr>
        <p:txBody>
          <a:bodyPr>
            <a:normAutofit fontScale="90000"/>
          </a:bodyPr>
          <a:lstStyle/>
          <a:p>
            <a:r>
              <a:rPr lang="en-US" dirty="0"/>
              <a:t>Lesson 5: Deep configuration modeling</a:t>
            </a:r>
            <a:br>
              <a:rPr lang="en-US" dirty="0"/>
            </a:br>
            <a:r>
              <a:rPr lang="en-US" dirty="0"/>
              <a:t>has many applications</a:t>
            </a:r>
          </a:p>
        </p:txBody>
      </p:sp>
      <p:pic>
        <p:nvPicPr>
          <p:cNvPr id="6" name="Google Shape;379;p8">
            <a:extLst>
              <a:ext uri="{FF2B5EF4-FFF2-40B4-BE49-F238E27FC236}">
                <a16:creationId xmlns:a16="http://schemas.microsoft.com/office/drawing/2014/main" id="{BC3587B3-77F8-D994-EFBB-DC79A86D9635}"/>
              </a:ext>
            </a:extLst>
          </p:cNvPr>
          <p:cNvPicPr preferRelativeResize="0"/>
          <p:nvPr/>
        </p:nvPicPr>
        <p:blipFill rotWithShape="1">
          <a:blip r:embed="rId3">
            <a:alphaModFix/>
          </a:blip>
          <a:srcRect/>
          <a:stretch/>
        </p:blipFill>
        <p:spPr>
          <a:xfrm>
            <a:off x="1329515" y="1632270"/>
            <a:ext cx="868219" cy="1003878"/>
          </a:xfrm>
          <a:prstGeom prst="rect">
            <a:avLst/>
          </a:prstGeom>
          <a:noFill/>
          <a:ln>
            <a:noFill/>
          </a:ln>
        </p:spPr>
      </p:pic>
      <p:pic>
        <p:nvPicPr>
          <p:cNvPr id="7" name="Google Shape;380;p8">
            <a:extLst>
              <a:ext uri="{FF2B5EF4-FFF2-40B4-BE49-F238E27FC236}">
                <a16:creationId xmlns:a16="http://schemas.microsoft.com/office/drawing/2014/main" id="{CEAA48C7-ACDC-A922-84C9-AF8619346139}"/>
              </a:ext>
            </a:extLst>
          </p:cNvPr>
          <p:cNvPicPr preferRelativeResize="0"/>
          <p:nvPr/>
        </p:nvPicPr>
        <p:blipFill rotWithShape="1">
          <a:blip r:embed="rId4">
            <a:alphaModFix/>
          </a:blip>
          <a:srcRect/>
          <a:stretch/>
        </p:blipFill>
        <p:spPr>
          <a:xfrm>
            <a:off x="4876547" y="1506135"/>
            <a:ext cx="1256148" cy="1256148"/>
          </a:xfrm>
          <a:prstGeom prst="rect">
            <a:avLst/>
          </a:prstGeom>
          <a:noFill/>
          <a:ln>
            <a:noFill/>
          </a:ln>
        </p:spPr>
      </p:pic>
      <p:pic>
        <p:nvPicPr>
          <p:cNvPr id="8" name="Google Shape;381;p8">
            <a:extLst>
              <a:ext uri="{FF2B5EF4-FFF2-40B4-BE49-F238E27FC236}">
                <a16:creationId xmlns:a16="http://schemas.microsoft.com/office/drawing/2014/main" id="{A35F8F46-AB73-918E-5077-B6AAA6E80F70}"/>
              </a:ext>
            </a:extLst>
          </p:cNvPr>
          <p:cNvPicPr preferRelativeResize="0"/>
          <p:nvPr/>
        </p:nvPicPr>
        <p:blipFill rotWithShape="1">
          <a:blip r:embed="rId5">
            <a:alphaModFix/>
          </a:blip>
          <a:srcRect/>
          <a:stretch/>
        </p:blipFill>
        <p:spPr>
          <a:xfrm>
            <a:off x="9054822" y="1748535"/>
            <a:ext cx="1158760" cy="796648"/>
          </a:xfrm>
          <a:prstGeom prst="rect">
            <a:avLst/>
          </a:prstGeom>
          <a:noFill/>
          <a:ln>
            <a:noFill/>
          </a:ln>
        </p:spPr>
      </p:pic>
      <p:cxnSp>
        <p:nvCxnSpPr>
          <p:cNvPr id="9" name="Google Shape;382;p8">
            <a:extLst>
              <a:ext uri="{FF2B5EF4-FFF2-40B4-BE49-F238E27FC236}">
                <a16:creationId xmlns:a16="http://schemas.microsoft.com/office/drawing/2014/main" id="{07873F05-BCD7-ED95-7428-2853F2A82E3B}"/>
              </a:ext>
            </a:extLst>
          </p:cNvPr>
          <p:cNvCxnSpPr>
            <a:cxnSpLocks/>
            <a:endCxn id="7" idx="1"/>
          </p:cNvCxnSpPr>
          <p:nvPr/>
        </p:nvCxnSpPr>
        <p:spPr>
          <a:xfrm flipV="1">
            <a:off x="2385391" y="2134209"/>
            <a:ext cx="2491156" cy="12650"/>
          </a:xfrm>
          <a:prstGeom prst="straightConnector1">
            <a:avLst/>
          </a:prstGeom>
          <a:noFill/>
          <a:ln w="63500" cap="flat" cmpd="sng">
            <a:solidFill>
              <a:schemeClr val="dk1"/>
            </a:solidFill>
            <a:prstDash val="solid"/>
            <a:round/>
            <a:headEnd type="none" w="sm" len="sm"/>
            <a:tailEnd type="triangle" w="med" len="med"/>
          </a:ln>
        </p:spPr>
      </p:cxnSp>
      <p:cxnSp>
        <p:nvCxnSpPr>
          <p:cNvPr id="10" name="Google Shape;383;p8">
            <a:extLst>
              <a:ext uri="{FF2B5EF4-FFF2-40B4-BE49-F238E27FC236}">
                <a16:creationId xmlns:a16="http://schemas.microsoft.com/office/drawing/2014/main" id="{DA463622-71A2-B4DD-C0D5-88EF6279CC4E}"/>
              </a:ext>
            </a:extLst>
          </p:cNvPr>
          <p:cNvCxnSpPr>
            <a:cxnSpLocks/>
            <a:stCxn id="7" idx="3"/>
            <a:endCxn id="8" idx="1"/>
          </p:cNvCxnSpPr>
          <p:nvPr/>
        </p:nvCxnSpPr>
        <p:spPr>
          <a:xfrm>
            <a:off x="6132695" y="2134209"/>
            <a:ext cx="2922127" cy="12650"/>
          </a:xfrm>
          <a:prstGeom prst="straightConnector1">
            <a:avLst/>
          </a:prstGeom>
          <a:noFill/>
          <a:ln w="63500" cap="flat" cmpd="sng">
            <a:solidFill>
              <a:schemeClr val="dk1"/>
            </a:solidFill>
            <a:prstDash val="solid"/>
            <a:round/>
            <a:headEnd type="none" w="sm" len="sm"/>
            <a:tailEnd type="triangle" w="med" len="med"/>
          </a:ln>
        </p:spPr>
      </p:cxnSp>
      <p:sp>
        <p:nvSpPr>
          <p:cNvPr id="12" name="Google Shape;390;p8">
            <a:extLst>
              <a:ext uri="{FF2B5EF4-FFF2-40B4-BE49-F238E27FC236}">
                <a16:creationId xmlns:a16="http://schemas.microsoft.com/office/drawing/2014/main" id="{3FF5247C-D009-FBF1-F9B2-CC1C9D7A0A1C}"/>
              </a:ext>
            </a:extLst>
          </p:cNvPr>
          <p:cNvSpPr/>
          <p:nvPr/>
        </p:nvSpPr>
        <p:spPr>
          <a:xfrm>
            <a:off x="489076" y="2715922"/>
            <a:ext cx="2549096"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Configuration</a:t>
            </a:r>
            <a:endParaRPr sz="1400" b="0" i="0" u="none" strike="noStrike" cap="none" dirty="0">
              <a:solidFill>
                <a:srgbClr val="000000"/>
              </a:solidFill>
              <a:latin typeface="Arial"/>
              <a:ea typeface="Arial"/>
              <a:cs typeface="Arial"/>
              <a:sym typeface="Arial"/>
            </a:endParaRPr>
          </a:p>
        </p:txBody>
      </p:sp>
      <p:sp>
        <p:nvSpPr>
          <p:cNvPr id="13" name="Google Shape;391;p8">
            <a:extLst>
              <a:ext uri="{FF2B5EF4-FFF2-40B4-BE49-F238E27FC236}">
                <a16:creationId xmlns:a16="http://schemas.microsoft.com/office/drawing/2014/main" id="{8F46DAAF-D695-E2E8-CB35-5F6E8DE6BC01}"/>
              </a:ext>
            </a:extLst>
          </p:cNvPr>
          <p:cNvSpPr/>
          <p:nvPr/>
        </p:nvSpPr>
        <p:spPr>
          <a:xfrm>
            <a:off x="4226542" y="2715921"/>
            <a:ext cx="3227978"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Vendor-specific</a:t>
            </a:r>
            <a:r>
              <a:rPr lang="en-US" sz="2000" b="1" dirty="0"/>
              <a:t> m</a:t>
            </a:r>
            <a:r>
              <a:rPr lang="en-US" sz="2000" b="1" i="0" u="none" strike="noStrike" cap="none" dirty="0">
                <a:solidFill>
                  <a:srgbClr val="000000"/>
                </a:solidFill>
                <a:latin typeface="Arial"/>
                <a:ea typeface="Arial"/>
                <a:cs typeface="Arial"/>
                <a:sym typeface="Arial"/>
              </a:rPr>
              <a:t>odel</a:t>
            </a:r>
            <a:endParaRPr sz="1400" b="0" i="0" u="none" strike="noStrike" cap="none" dirty="0">
              <a:solidFill>
                <a:srgbClr val="000000"/>
              </a:solidFill>
              <a:latin typeface="Arial"/>
              <a:ea typeface="Arial"/>
              <a:cs typeface="Arial"/>
              <a:sym typeface="Arial"/>
            </a:endParaRPr>
          </a:p>
        </p:txBody>
      </p:sp>
      <p:sp>
        <p:nvSpPr>
          <p:cNvPr id="14" name="Google Shape;392;p8">
            <a:extLst>
              <a:ext uri="{FF2B5EF4-FFF2-40B4-BE49-F238E27FC236}">
                <a16:creationId xmlns:a16="http://schemas.microsoft.com/office/drawing/2014/main" id="{AA51DE77-3F5D-4ED7-64C8-E75902425581}"/>
              </a:ext>
            </a:extLst>
          </p:cNvPr>
          <p:cNvSpPr/>
          <p:nvPr/>
        </p:nvSpPr>
        <p:spPr>
          <a:xfrm>
            <a:off x="7454520" y="2715920"/>
            <a:ext cx="4359364"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Vendor-independent </a:t>
            </a:r>
            <a:r>
              <a:rPr lang="en-US" sz="2000" b="1" dirty="0"/>
              <a:t>m</a:t>
            </a:r>
            <a:r>
              <a:rPr lang="en-US" sz="2000" b="1" i="0" u="none" strike="noStrike" cap="none" dirty="0">
                <a:solidFill>
                  <a:srgbClr val="000000"/>
                </a:solidFill>
                <a:latin typeface="Arial"/>
                <a:ea typeface="Arial"/>
                <a:cs typeface="Arial"/>
                <a:sym typeface="Arial"/>
              </a:rPr>
              <a:t>odel</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25085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0173-DDED-52C4-668C-9BCF31BC9EB2}"/>
              </a:ext>
            </a:extLst>
          </p:cNvPr>
          <p:cNvSpPr>
            <a:spLocks noGrp="1"/>
          </p:cNvSpPr>
          <p:nvPr>
            <p:ph type="title"/>
          </p:nvPr>
        </p:nvSpPr>
        <p:spPr>
          <a:xfrm>
            <a:off x="304800" y="257440"/>
            <a:ext cx="10906122" cy="1042415"/>
          </a:xfrm>
        </p:spPr>
        <p:txBody>
          <a:bodyPr/>
          <a:lstStyle/>
          <a:p>
            <a:r>
              <a:rPr lang="en-US" dirty="0"/>
              <a:t>Wrapping up</a:t>
            </a:r>
          </a:p>
        </p:txBody>
      </p:sp>
      <p:sp>
        <p:nvSpPr>
          <p:cNvPr id="3" name="Text Placeholder 2">
            <a:extLst>
              <a:ext uri="{FF2B5EF4-FFF2-40B4-BE49-F238E27FC236}">
                <a16:creationId xmlns:a16="http://schemas.microsoft.com/office/drawing/2014/main" id="{7E7D016A-483D-3BAB-7AD8-3A9CF7CB96CA}"/>
              </a:ext>
            </a:extLst>
          </p:cNvPr>
          <p:cNvSpPr>
            <a:spLocks noGrp="1"/>
          </p:cNvSpPr>
          <p:nvPr>
            <p:ph type="body" idx="1"/>
          </p:nvPr>
        </p:nvSpPr>
        <p:spPr>
          <a:xfrm>
            <a:off x="304800" y="1600200"/>
            <a:ext cx="10977563" cy="4548188"/>
          </a:xfrm>
        </p:spPr>
        <p:txBody>
          <a:bodyPr/>
          <a:lstStyle/>
          <a:p>
            <a:r>
              <a:rPr lang="en-US" dirty="0"/>
              <a:t>Go </a:t>
            </a:r>
            <a:r>
              <a:rPr lang="en-US" b="1" dirty="0"/>
              <a:t>read the paper </a:t>
            </a:r>
            <a:r>
              <a:rPr lang="en-US" dirty="0"/>
              <a:t>to learn about the </a:t>
            </a:r>
            <a:r>
              <a:rPr lang="en-US" b="1" dirty="0"/>
              <a:t>design of key components </a:t>
            </a:r>
            <a:r>
              <a:rPr lang="en-US" dirty="0"/>
              <a:t>and detailed </a:t>
            </a:r>
            <a:r>
              <a:rPr lang="en-US" b="1" dirty="0"/>
              <a:t>user stories</a:t>
            </a:r>
            <a:r>
              <a:rPr lang="en-US" dirty="0"/>
              <a:t>, and performance </a:t>
            </a:r>
            <a:r>
              <a:rPr lang="en-US" b="1" dirty="0"/>
              <a:t>data</a:t>
            </a:r>
            <a:r>
              <a:rPr lang="en-US" dirty="0"/>
              <a:t>.</a:t>
            </a:r>
            <a:endParaRPr lang="en-US" b="1" dirty="0"/>
          </a:p>
          <a:p>
            <a:endParaRPr lang="en-US" b="1" dirty="0"/>
          </a:p>
          <a:p>
            <a:r>
              <a:rPr lang="en-US" dirty="0"/>
              <a:t>Tackle </a:t>
            </a:r>
            <a:r>
              <a:rPr lang="en-US" b="1" dirty="0"/>
              <a:t>unsolved challenges </a:t>
            </a:r>
            <a:r>
              <a:rPr lang="en-US" dirty="0"/>
              <a:t>in control plane complexity and user accessibility.</a:t>
            </a:r>
          </a:p>
          <a:p>
            <a:endParaRPr lang="en-US" dirty="0"/>
          </a:p>
          <a:p>
            <a:r>
              <a:rPr lang="en-US" dirty="0"/>
              <a:t>We’re hiring! </a:t>
            </a:r>
            <a:r>
              <a:rPr lang="en-US" b="1" dirty="0"/>
              <a:t>Join us at AWS </a:t>
            </a:r>
            <a:r>
              <a:rPr lang="en-US" dirty="0"/>
              <a:t>as we tackle the research, operational, and experiential aspects of automated reasoning for networks.</a:t>
            </a:r>
          </a:p>
        </p:txBody>
      </p:sp>
    </p:spTree>
    <p:extLst>
      <p:ext uri="{BB962C8B-B14F-4D97-AF65-F5344CB8AC3E}">
        <p14:creationId xmlns:p14="http://schemas.microsoft.com/office/powerpoint/2010/main" val="40850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5BAE-37A0-D59E-5DA6-A70E96CD5254}"/>
              </a:ext>
            </a:extLst>
          </p:cNvPr>
          <p:cNvSpPr>
            <a:spLocks noGrp="1"/>
          </p:cNvSpPr>
          <p:nvPr>
            <p:ph type="title"/>
          </p:nvPr>
        </p:nvSpPr>
        <p:spPr>
          <a:xfrm>
            <a:off x="708255" y="2386585"/>
            <a:ext cx="5503359" cy="1619358"/>
          </a:xfrm>
        </p:spPr>
        <p:txBody>
          <a:bodyPr>
            <a:normAutofit fontScale="90000"/>
          </a:bodyPr>
          <a:lstStyle/>
          <a:p>
            <a:r>
              <a:rPr lang="en-US" dirty="0"/>
              <a:t>Lessons from the evolution of the Batfish configuration analysis tool</a:t>
            </a:r>
          </a:p>
        </p:txBody>
      </p:sp>
      <p:sp>
        <p:nvSpPr>
          <p:cNvPr id="3" name="Text Placeholder 2">
            <a:extLst>
              <a:ext uri="{FF2B5EF4-FFF2-40B4-BE49-F238E27FC236}">
                <a16:creationId xmlns:a16="http://schemas.microsoft.com/office/drawing/2014/main" id="{9A4E3373-9364-6D4B-10C2-9161B41BDDCC}"/>
              </a:ext>
            </a:extLst>
          </p:cNvPr>
          <p:cNvSpPr>
            <a:spLocks noGrp="1"/>
          </p:cNvSpPr>
          <p:nvPr>
            <p:ph type="body" idx="1"/>
          </p:nvPr>
        </p:nvSpPr>
        <p:spPr>
          <a:xfrm>
            <a:off x="708255" y="4215533"/>
            <a:ext cx="5370786" cy="2122204"/>
          </a:xfrm>
        </p:spPr>
        <p:txBody>
          <a:bodyPr/>
          <a:lstStyle/>
          <a:p>
            <a:pPr marL="0" indent="0"/>
            <a:r>
              <a:rPr lang="en-US" b="0" dirty="0">
                <a:solidFill>
                  <a:schemeClr val="accent1">
                    <a:lumMod val="60000"/>
                    <a:lumOff val="40000"/>
                  </a:schemeClr>
                </a:solidFill>
              </a:rPr>
              <a:t>Matt Brown, Ari Fogel,</a:t>
            </a:r>
          </a:p>
          <a:p>
            <a:pPr marL="0" indent="0"/>
            <a:r>
              <a:rPr lang="en-US" dirty="0">
                <a:solidFill>
                  <a:schemeClr val="bg1"/>
                </a:solidFill>
              </a:rPr>
              <a:t>Daniel Halperin</a:t>
            </a:r>
            <a:r>
              <a:rPr lang="en-US" b="0" dirty="0">
                <a:solidFill>
                  <a:schemeClr val="accent1">
                    <a:lumMod val="60000"/>
                    <a:lumOff val="40000"/>
                  </a:schemeClr>
                </a:solidFill>
              </a:rPr>
              <a:t>, Victor Heorhiadi, Ratul Mahajan, and Todd Millstein</a:t>
            </a:r>
            <a:br>
              <a:rPr lang="en-US" b="0" dirty="0">
                <a:solidFill>
                  <a:schemeClr val="accent1">
                    <a:lumMod val="60000"/>
                    <a:lumOff val="40000"/>
                  </a:schemeClr>
                </a:solidFill>
              </a:rPr>
            </a:br>
            <a:br>
              <a:rPr lang="en-US" b="0" dirty="0">
                <a:solidFill>
                  <a:schemeClr val="accent1">
                    <a:lumMod val="60000"/>
                    <a:lumOff val="40000"/>
                  </a:schemeClr>
                </a:solidFill>
              </a:rPr>
            </a:br>
            <a:r>
              <a:rPr lang="en-US" b="0" dirty="0">
                <a:solidFill>
                  <a:schemeClr val="accent2">
                    <a:lumMod val="60000"/>
                    <a:lumOff val="40000"/>
                  </a:schemeClr>
                </a:solidFill>
              </a:rPr>
              <a:t>Intentionet, UW, UCLA</a:t>
            </a:r>
          </a:p>
        </p:txBody>
      </p:sp>
    </p:spTree>
    <p:extLst>
      <p:ext uri="{BB962C8B-B14F-4D97-AF65-F5344CB8AC3E}">
        <p14:creationId xmlns:p14="http://schemas.microsoft.com/office/powerpoint/2010/main" val="118382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Text Placeholder 1">
            <a:extLst>
              <a:ext uri="{FF2B5EF4-FFF2-40B4-BE49-F238E27FC236}">
                <a16:creationId xmlns:a16="http://schemas.microsoft.com/office/drawing/2014/main" id="{28F244CA-CA83-F319-81B3-F40F2D6387F9}"/>
              </a:ext>
            </a:extLst>
          </p:cNvPr>
          <p:cNvSpPr txBox="1">
            <a:spLocks/>
          </p:cNvSpPr>
          <p:nvPr/>
        </p:nvSpPr>
        <p:spPr>
          <a:xfrm>
            <a:off x="304800" y="3168375"/>
            <a:ext cx="11277600" cy="266092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a:buClr>
                <a:schemeClr val="tx1"/>
              </a:buClr>
            </a:pPr>
            <a:r>
              <a:rPr lang="en-US" sz="2800" dirty="0">
                <a:solidFill>
                  <a:schemeClr val="tx1"/>
                </a:solidFill>
                <a:latin typeface=""/>
              </a:rPr>
              <a:t>Batfish is…</a:t>
            </a:r>
          </a:p>
          <a:p>
            <a:pPr marL="685800" indent="-457200">
              <a:buClr>
                <a:schemeClr val="tx1"/>
              </a:buClr>
              <a:buFont typeface="Arial" panose="020B0604020202020204" pitchFamily="34" charset="0"/>
              <a:buChar char="•"/>
            </a:pPr>
            <a:r>
              <a:rPr lang="en-US" sz="2800" dirty="0">
                <a:solidFill>
                  <a:schemeClr val="tx1"/>
                </a:solidFill>
                <a:latin typeface=""/>
              </a:rPr>
              <a:t>open source, with </a:t>
            </a:r>
            <a:r>
              <a:rPr lang="en-US" sz="2800" b="1" dirty="0">
                <a:solidFill>
                  <a:schemeClr val="tx1"/>
                </a:solidFill>
                <a:latin typeface=""/>
              </a:rPr>
              <a:t>1700+ </a:t>
            </a:r>
            <a:r>
              <a:rPr lang="en-US" sz="2800" dirty="0">
                <a:solidFill>
                  <a:schemeClr val="tx1"/>
                </a:solidFill>
                <a:latin typeface=""/>
              </a:rPr>
              <a:t>users in our Slack channels</a:t>
            </a:r>
          </a:p>
          <a:p>
            <a:pPr marL="685800" indent="-457200">
              <a:buClr>
                <a:schemeClr val="tx1"/>
              </a:buClr>
              <a:buFont typeface="Arial" panose="020B0604020202020204" pitchFamily="34" charset="0"/>
              <a:buChar char="•"/>
            </a:pPr>
            <a:r>
              <a:rPr lang="en-US" sz="2800" dirty="0">
                <a:solidFill>
                  <a:schemeClr val="tx1"/>
                </a:solidFill>
                <a:latin typeface=""/>
              </a:rPr>
              <a:t>used at </a:t>
            </a:r>
            <a:r>
              <a:rPr lang="en-US" sz="2800" b="1" dirty="0">
                <a:solidFill>
                  <a:schemeClr val="tx1"/>
                </a:solidFill>
                <a:latin typeface=""/>
              </a:rPr>
              <a:t>50+ companies </a:t>
            </a:r>
            <a:r>
              <a:rPr lang="en-US" sz="2800" dirty="0">
                <a:solidFill>
                  <a:schemeClr val="tx1"/>
                </a:solidFill>
                <a:latin typeface=""/>
              </a:rPr>
              <a:t>and organizations</a:t>
            </a:r>
          </a:p>
          <a:p>
            <a:pPr marL="685800" indent="-457200">
              <a:buClr>
                <a:schemeClr val="tx1"/>
              </a:buClr>
              <a:buFont typeface="Arial" panose="020B0604020202020204" pitchFamily="34" charset="0"/>
              <a:buChar char="•"/>
            </a:pPr>
            <a:r>
              <a:rPr lang="en-US" sz="2800" dirty="0">
                <a:solidFill>
                  <a:schemeClr val="tx1"/>
                </a:solidFill>
                <a:latin typeface=""/>
              </a:rPr>
              <a:t>the heart of </a:t>
            </a:r>
            <a:r>
              <a:rPr lang="en-US" sz="2800" b="1" dirty="0">
                <a:solidFill>
                  <a:schemeClr val="tx1"/>
                </a:solidFill>
                <a:latin typeface=""/>
              </a:rPr>
              <a:t>Oracle Cloud’s Network Path Analyzer</a:t>
            </a:r>
          </a:p>
          <a:p>
            <a:pPr marL="685800" indent="-457200">
              <a:buClr>
                <a:schemeClr val="tx1"/>
              </a:buClr>
              <a:buFont typeface="Arial" panose="020B0604020202020204" pitchFamily="34" charset="0"/>
              <a:buChar char="•"/>
            </a:pPr>
            <a:r>
              <a:rPr lang="en-US" sz="2800" dirty="0">
                <a:solidFill>
                  <a:schemeClr val="tx1"/>
                </a:solidFill>
                <a:latin typeface=""/>
              </a:rPr>
              <a:t>a research foundation for </a:t>
            </a:r>
            <a:r>
              <a:rPr lang="en-US" sz="2800" b="1" dirty="0">
                <a:solidFill>
                  <a:schemeClr val="tx1"/>
                </a:solidFill>
                <a:latin typeface=""/>
              </a:rPr>
              <a:t>20+ publications</a:t>
            </a:r>
            <a:endParaRPr lang="en-US" sz="2800" dirty="0">
              <a:solidFill>
                <a:schemeClr val="tx1"/>
              </a:solidFill>
              <a:latin typeface=""/>
            </a:endParaRPr>
          </a:p>
        </p:txBody>
      </p:sp>
      <p:sp>
        <p:nvSpPr>
          <p:cNvPr id="147" name="Google Shape;147;p3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None/>
            </a:pPr>
            <a:r>
              <a:rPr lang="en-US" dirty="0">
                <a:solidFill>
                  <a:schemeClr val="tx1"/>
                </a:solidFill>
              </a:rPr>
              <a:t>11 years of Batfish</a:t>
            </a:r>
            <a:endParaRPr dirty="0">
              <a:solidFill>
                <a:schemeClr val="tx1"/>
              </a:solidFill>
            </a:endParaRPr>
          </a:p>
        </p:txBody>
      </p:sp>
      <p:cxnSp>
        <p:nvCxnSpPr>
          <p:cNvPr id="4" name="Straight Connector 3">
            <a:extLst>
              <a:ext uri="{FF2B5EF4-FFF2-40B4-BE49-F238E27FC236}">
                <a16:creationId xmlns:a16="http://schemas.microsoft.com/office/drawing/2014/main" id="{8ADD2BF2-D52A-8DD6-6C3C-C64535A60B5B}"/>
              </a:ext>
            </a:extLst>
          </p:cNvPr>
          <p:cNvCxnSpPr/>
          <p:nvPr/>
        </p:nvCxnSpPr>
        <p:spPr>
          <a:xfrm>
            <a:off x="850900" y="1765300"/>
            <a:ext cx="9829800" cy="0"/>
          </a:xfrm>
          <a:prstGeom prst="line">
            <a:avLst/>
          </a:prstGeom>
          <a:ln w="38100">
            <a:solidFill>
              <a:schemeClr val="accent1"/>
            </a:solidFill>
            <a:prstDash val="sysDot"/>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5" name="Graphic 4" descr="Document with solid fill">
            <a:extLst>
              <a:ext uri="{FF2B5EF4-FFF2-40B4-BE49-F238E27FC236}">
                <a16:creationId xmlns:a16="http://schemas.microsoft.com/office/drawing/2014/main" id="{789BC404-545B-63BD-A980-50BC9E7E04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18010" y="1958724"/>
            <a:ext cx="664854" cy="664854"/>
          </a:xfrm>
          <a:prstGeom prst="rect">
            <a:avLst/>
          </a:prstGeom>
        </p:spPr>
      </p:pic>
      <p:sp>
        <p:nvSpPr>
          <p:cNvPr id="6" name="Oval 5">
            <a:extLst>
              <a:ext uri="{FF2B5EF4-FFF2-40B4-BE49-F238E27FC236}">
                <a16:creationId xmlns:a16="http://schemas.microsoft.com/office/drawing/2014/main" id="{6A57F346-8BA1-3787-5B7B-40948069095A}"/>
              </a:ext>
            </a:extLst>
          </p:cNvPr>
          <p:cNvSpPr/>
          <p:nvPr/>
        </p:nvSpPr>
        <p:spPr>
          <a:xfrm>
            <a:off x="3178360" y="1688072"/>
            <a:ext cx="139700" cy="1397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C63CFF6-1445-056F-17B6-45F3F35507D9}"/>
              </a:ext>
            </a:extLst>
          </p:cNvPr>
          <p:cNvSpPr/>
          <p:nvPr/>
        </p:nvSpPr>
        <p:spPr>
          <a:xfrm>
            <a:off x="781050" y="1688072"/>
            <a:ext cx="139700" cy="1397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A073371-0CA7-CC60-C5A3-5B9619D40FD4}"/>
              </a:ext>
            </a:extLst>
          </p:cNvPr>
          <p:cNvSpPr/>
          <p:nvPr/>
        </p:nvSpPr>
        <p:spPr>
          <a:xfrm>
            <a:off x="9899576" y="1704952"/>
            <a:ext cx="139700" cy="1397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E21298C-1C85-42AF-DF6D-20C01B2A59EC}"/>
              </a:ext>
            </a:extLst>
          </p:cNvPr>
          <p:cNvSpPr/>
          <p:nvPr/>
        </p:nvSpPr>
        <p:spPr>
          <a:xfrm>
            <a:off x="5503861" y="1704952"/>
            <a:ext cx="139700" cy="1397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Git - Free networking icons">
            <a:extLst>
              <a:ext uri="{FF2B5EF4-FFF2-40B4-BE49-F238E27FC236}">
                <a16:creationId xmlns:a16="http://schemas.microsoft.com/office/drawing/2014/main" id="{2971ACC8-779A-E09C-4CDE-D27A8AAC09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473" y="1982011"/>
            <a:ext cx="664854" cy="6648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5092CD0-B279-E023-0D98-BE48929EFBA6}"/>
              </a:ext>
            </a:extLst>
          </p:cNvPr>
          <p:cNvPicPr>
            <a:picLocks noChangeAspect="1"/>
          </p:cNvPicPr>
          <p:nvPr/>
        </p:nvPicPr>
        <p:blipFill>
          <a:blip r:embed="rId7"/>
          <a:stretch>
            <a:fillRect/>
          </a:stretch>
        </p:blipFill>
        <p:spPr>
          <a:xfrm>
            <a:off x="4867522" y="1999616"/>
            <a:ext cx="587202" cy="587202"/>
          </a:xfrm>
          <a:prstGeom prst="rect">
            <a:avLst/>
          </a:prstGeom>
        </p:spPr>
      </p:pic>
      <p:pic>
        <p:nvPicPr>
          <p:cNvPr id="6148" name="Picture 4">
            <a:extLst>
              <a:ext uri="{FF2B5EF4-FFF2-40B4-BE49-F238E27FC236}">
                <a16:creationId xmlns:a16="http://schemas.microsoft.com/office/drawing/2014/main" id="{D1240F44-8DEC-639F-1A16-67583FCAF1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73627" y="2072385"/>
            <a:ext cx="591598" cy="354728"/>
          </a:xfrm>
          <a:prstGeom prst="rect">
            <a:avLst/>
          </a:prstGeom>
          <a:noFill/>
          <a:extLst>
            <a:ext uri="{909E8E84-426E-40DD-AFC4-6F175D3DCCD1}">
              <a14:hiddenFill xmlns:a14="http://schemas.microsoft.com/office/drawing/2010/main">
                <a:solidFill>
                  <a:srgbClr val="FFFFFF"/>
                </a:solidFill>
              </a14:hiddenFill>
            </a:ext>
          </a:extLst>
        </p:spPr>
      </p:pic>
      <p:pic>
        <p:nvPicPr>
          <p:cNvPr id="14" name="Google Shape;381;p8">
            <a:extLst>
              <a:ext uri="{FF2B5EF4-FFF2-40B4-BE49-F238E27FC236}">
                <a16:creationId xmlns:a16="http://schemas.microsoft.com/office/drawing/2014/main" id="{83F8E258-E07D-C0C1-CFA5-398AC36C51FE}"/>
              </a:ext>
            </a:extLst>
          </p:cNvPr>
          <p:cNvPicPr preferRelativeResize="0"/>
          <p:nvPr/>
        </p:nvPicPr>
        <p:blipFill rotWithShape="1">
          <a:blip r:embed="rId9">
            <a:alphaModFix/>
          </a:blip>
          <a:srcRect/>
          <a:stretch/>
        </p:blipFill>
        <p:spPr>
          <a:xfrm>
            <a:off x="5503861" y="2039028"/>
            <a:ext cx="754992" cy="584550"/>
          </a:xfrm>
          <a:prstGeom prst="rect">
            <a:avLst/>
          </a:prstGeom>
          <a:noFill/>
          <a:ln>
            <a:noFill/>
          </a:ln>
        </p:spPr>
      </p:pic>
      <p:sp>
        <p:nvSpPr>
          <p:cNvPr id="18" name="TextBox 17">
            <a:extLst>
              <a:ext uri="{FF2B5EF4-FFF2-40B4-BE49-F238E27FC236}">
                <a16:creationId xmlns:a16="http://schemas.microsoft.com/office/drawing/2014/main" id="{998B6A7C-A9CB-2F91-71F7-DD7B7F7AB5F8}"/>
              </a:ext>
            </a:extLst>
          </p:cNvPr>
          <p:cNvSpPr txBox="1"/>
          <p:nvPr/>
        </p:nvSpPr>
        <p:spPr>
          <a:xfrm>
            <a:off x="406400" y="1243689"/>
            <a:ext cx="889000" cy="461665"/>
          </a:xfrm>
          <a:prstGeom prst="rect">
            <a:avLst/>
          </a:prstGeom>
          <a:noFill/>
        </p:spPr>
        <p:txBody>
          <a:bodyPr wrap="square">
            <a:spAutoFit/>
          </a:bodyPr>
          <a:lstStyle/>
          <a:p>
            <a:pPr algn="ctr"/>
            <a:r>
              <a:rPr lang="en-US" sz="2400" dirty="0">
                <a:solidFill>
                  <a:schemeClr val="tx1"/>
                </a:solidFill>
                <a:latin typeface=""/>
              </a:rPr>
              <a:t>2012</a:t>
            </a:r>
            <a:endParaRPr lang="en-US" sz="2400" dirty="0">
              <a:latin typeface=""/>
            </a:endParaRPr>
          </a:p>
        </p:txBody>
      </p:sp>
      <p:sp>
        <p:nvSpPr>
          <p:cNvPr id="19" name="TextBox 18">
            <a:extLst>
              <a:ext uri="{FF2B5EF4-FFF2-40B4-BE49-F238E27FC236}">
                <a16:creationId xmlns:a16="http://schemas.microsoft.com/office/drawing/2014/main" id="{CD7D5D04-DBEA-A1C9-0C5E-790B4EEC7441}"/>
              </a:ext>
            </a:extLst>
          </p:cNvPr>
          <p:cNvSpPr txBox="1"/>
          <p:nvPr/>
        </p:nvSpPr>
        <p:spPr>
          <a:xfrm>
            <a:off x="2803710" y="1225587"/>
            <a:ext cx="889000" cy="461665"/>
          </a:xfrm>
          <a:prstGeom prst="rect">
            <a:avLst/>
          </a:prstGeom>
          <a:noFill/>
        </p:spPr>
        <p:txBody>
          <a:bodyPr wrap="square">
            <a:spAutoFit/>
          </a:bodyPr>
          <a:lstStyle/>
          <a:p>
            <a:pPr algn="ctr"/>
            <a:r>
              <a:rPr lang="en-US" sz="2400" dirty="0">
                <a:solidFill>
                  <a:schemeClr val="tx1"/>
                </a:solidFill>
                <a:latin typeface=""/>
              </a:rPr>
              <a:t>2015</a:t>
            </a:r>
            <a:endParaRPr lang="en-US" sz="2400" dirty="0">
              <a:latin typeface=""/>
            </a:endParaRPr>
          </a:p>
        </p:txBody>
      </p:sp>
      <p:sp>
        <p:nvSpPr>
          <p:cNvPr id="20" name="TextBox 19">
            <a:extLst>
              <a:ext uri="{FF2B5EF4-FFF2-40B4-BE49-F238E27FC236}">
                <a16:creationId xmlns:a16="http://schemas.microsoft.com/office/drawing/2014/main" id="{4730FE4F-9ADC-5D20-8BBC-BD14F4426F43}"/>
              </a:ext>
            </a:extLst>
          </p:cNvPr>
          <p:cNvSpPr txBox="1"/>
          <p:nvPr/>
        </p:nvSpPr>
        <p:spPr>
          <a:xfrm>
            <a:off x="5092700" y="1213113"/>
            <a:ext cx="889000" cy="461665"/>
          </a:xfrm>
          <a:prstGeom prst="rect">
            <a:avLst/>
          </a:prstGeom>
          <a:noFill/>
        </p:spPr>
        <p:txBody>
          <a:bodyPr wrap="square">
            <a:spAutoFit/>
          </a:bodyPr>
          <a:lstStyle/>
          <a:p>
            <a:pPr algn="ctr"/>
            <a:r>
              <a:rPr lang="en-US" sz="2400" dirty="0">
                <a:solidFill>
                  <a:schemeClr val="tx1"/>
                </a:solidFill>
                <a:latin typeface=""/>
              </a:rPr>
              <a:t>2017</a:t>
            </a:r>
            <a:endParaRPr lang="en-US" sz="2400" dirty="0">
              <a:latin typeface=""/>
            </a:endParaRPr>
          </a:p>
        </p:txBody>
      </p:sp>
      <p:sp>
        <p:nvSpPr>
          <p:cNvPr id="21" name="TextBox 20">
            <a:extLst>
              <a:ext uri="{FF2B5EF4-FFF2-40B4-BE49-F238E27FC236}">
                <a16:creationId xmlns:a16="http://schemas.microsoft.com/office/drawing/2014/main" id="{12E1DF51-3EF8-636B-8532-297D9C4E4E52}"/>
              </a:ext>
            </a:extLst>
          </p:cNvPr>
          <p:cNvSpPr txBox="1"/>
          <p:nvPr/>
        </p:nvSpPr>
        <p:spPr>
          <a:xfrm>
            <a:off x="9524926" y="1239804"/>
            <a:ext cx="889000" cy="461665"/>
          </a:xfrm>
          <a:prstGeom prst="rect">
            <a:avLst/>
          </a:prstGeom>
          <a:noFill/>
        </p:spPr>
        <p:txBody>
          <a:bodyPr wrap="square">
            <a:spAutoFit/>
          </a:bodyPr>
          <a:lstStyle/>
          <a:p>
            <a:pPr algn="ctr"/>
            <a:r>
              <a:rPr lang="en-US" sz="2400" dirty="0">
                <a:solidFill>
                  <a:schemeClr val="tx1"/>
                </a:solidFill>
                <a:latin typeface=""/>
              </a:rPr>
              <a:t>2022</a:t>
            </a:r>
            <a:endParaRPr lang="en-US" sz="2400" dirty="0">
              <a:latin typeface=""/>
            </a:endParaRPr>
          </a:p>
        </p:txBody>
      </p:sp>
      <p:pic>
        <p:nvPicPr>
          <p:cNvPr id="22" name="Picture 21">
            <a:extLst>
              <a:ext uri="{FF2B5EF4-FFF2-40B4-BE49-F238E27FC236}">
                <a16:creationId xmlns:a16="http://schemas.microsoft.com/office/drawing/2014/main" id="{7BECF825-FF12-04F0-924D-A45B9013B661}"/>
              </a:ext>
            </a:extLst>
          </p:cNvPr>
          <p:cNvPicPr>
            <a:picLocks noChangeAspect="1"/>
          </p:cNvPicPr>
          <p:nvPr/>
        </p:nvPicPr>
        <p:blipFill rotWithShape="1">
          <a:blip r:embed="rId10"/>
          <a:srcRect l="2742" t="10704" r="746" b="6397"/>
          <a:stretch/>
        </p:blipFill>
        <p:spPr>
          <a:xfrm>
            <a:off x="1366061" y="3194476"/>
            <a:ext cx="8415300" cy="2125956"/>
          </a:xfrm>
          <a:prstGeom prst="rect">
            <a:avLst/>
          </a:prstGeom>
          <a:ln>
            <a:solidFill>
              <a:schemeClr val="accent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349107670"/>
      </p:ext>
    </p:extLst>
  </p:cSld>
  <p:clrMapOvr>
    <a:masterClrMapping/>
  </p:clrMapOvr>
  <mc:AlternateContent xmlns:mc="http://schemas.openxmlformats.org/markup-compatibility/2006" xmlns:p14="http://schemas.microsoft.com/office/powerpoint/2010/main">
    <mc:Choice Requires="p14">
      <p:transition spd="slow" p14:dur="2000" advTm="60397"/>
    </mc:Choice>
    <mc:Fallback xmlns="">
      <p:transition spd="slow" advTm="603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P spid="10" grpId="0" animBg="1"/>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5D7ECD-15DA-CF20-BA5C-54D7F4786EB4}"/>
              </a:ext>
            </a:extLst>
          </p:cNvPr>
          <p:cNvPicPr>
            <a:picLocks noChangeAspect="1"/>
          </p:cNvPicPr>
          <p:nvPr/>
        </p:nvPicPr>
        <p:blipFill>
          <a:blip r:embed="rId3"/>
          <a:stretch>
            <a:fillRect/>
          </a:stretch>
        </p:blipFill>
        <p:spPr>
          <a:xfrm>
            <a:off x="813289" y="775804"/>
            <a:ext cx="10565422" cy="467139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5895377"/>
      </p:ext>
    </p:extLst>
  </p:cSld>
  <p:clrMapOvr>
    <a:masterClrMapping/>
  </p:clrMapOvr>
  <mc:AlternateContent xmlns:mc="http://schemas.openxmlformats.org/markup-compatibility/2006" xmlns:p14="http://schemas.microsoft.com/office/powerpoint/2010/main">
    <mc:Choice Requires="p14">
      <p:transition spd="slow" p14:dur="2000" advTm="10510"/>
    </mc:Choice>
    <mc:Fallback xmlns="">
      <p:transition spd="slow" advTm="1051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dirty="0"/>
              <a:t>Batfish: proactive network verification</a:t>
            </a:r>
            <a:endParaRPr dirty="0"/>
          </a:p>
        </p:txBody>
      </p:sp>
      <p:grpSp>
        <p:nvGrpSpPr>
          <p:cNvPr id="33" name="Group 32">
            <a:extLst>
              <a:ext uri="{FF2B5EF4-FFF2-40B4-BE49-F238E27FC236}">
                <a16:creationId xmlns:a16="http://schemas.microsoft.com/office/drawing/2014/main" id="{EB2FBBA5-30CA-A575-ED28-08ABE36490EB}"/>
              </a:ext>
            </a:extLst>
          </p:cNvPr>
          <p:cNvGrpSpPr/>
          <p:nvPr/>
        </p:nvGrpSpPr>
        <p:grpSpPr>
          <a:xfrm>
            <a:off x="2573483" y="1685522"/>
            <a:ext cx="2660592" cy="1435701"/>
            <a:chOff x="8085937" y="3342192"/>
            <a:chExt cx="2660592" cy="1435701"/>
          </a:xfrm>
        </p:grpSpPr>
        <p:grpSp>
          <p:nvGrpSpPr>
            <p:cNvPr id="22" name="Google Shape;385;p8">
              <a:extLst>
                <a:ext uri="{FF2B5EF4-FFF2-40B4-BE49-F238E27FC236}">
                  <a16:creationId xmlns:a16="http://schemas.microsoft.com/office/drawing/2014/main" id="{CB9FF9B0-A296-DCAB-A64D-AB0EED65075E}"/>
                </a:ext>
              </a:extLst>
            </p:cNvPr>
            <p:cNvGrpSpPr/>
            <p:nvPr/>
          </p:nvGrpSpPr>
          <p:grpSpPr>
            <a:xfrm>
              <a:off x="8968019" y="3342192"/>
              <a:ext cx="858720" cy="787224"/>
              <a:chOff x="6995747" y="430004"/>
              <a:chExt cx="1008193" cy="924256"/>
            </a:xfrm>
          </p:grpSpPr>
          <p:pic>
            <p:nvPicPr>
              <p:cNvPr id="23" name="Google Shape;386;p8">
                <a:extLst>
                  <a:ext uri="{FF2B5EF4-FFF2-40B4-BE49-F238E27FC236}">
                    <a16:creationId xmlns:a16="http://schemas.microsoft.com/office/drawing/2014/main" id="{CBBCDAD8-C6CB-768D-8C00-2B05ECE2807B}"/>
                  </a:ext>
                </a:extLst>
              </p:cNvPr>
              <p:cNvPicPr preferRelativeResize="0"/>
              <p:nvPr/>
            </p:nvPicPr>
            <p:blipFill rotWithShape="1">
              <a:blip r:embed="rId4">
                <a:alphaModFix/>
              </a:blip>
              <a:srcRect/>
              <a:stretch/>
            </p:blipFill>
            <p:spPr>
              <a:xfrm>
                <a:off x="6995747" y="430004"/>
                <a:ext cx="703383" cy="619456"/>
              </a:xfrm>
              <a:prstGeom prst="rect">
                <a:avLst/>
              </a:prstGeom>
              <a:solidFill>
                <a:srgbClr val="BED3E5"/>
              </a:solidFill>
              <a:ln>
                <a:noFill/>
              </a:ln>
            </p:spPr>
          </p:pic>
          <p:pic>
            <p:nvPicPr>
              <p:cNvPr id="24" name="Google Shape;387;p8">
                <a:extLst>
                  <a:ext uri="{FF2B5EF4-FFF2-40B4-BE49-F238E27FC236}">
                    <a16:creationId xmlns:a16="http://schemas.microsoft.com/office/drawing/2014/main" id="{3DF7DEBB-DA50-61B8-AE11-1D613EE4128D}"/>
                  </a:ext>
                </a:extLst>
              </p:cNvPr>
              <p:cNvPicPr preferRelativeResize="0"/>
              <p:nvPr/>
            </p:nvPicPr>
            <p:blipFill rotWithShape="1">
              <a:blip r:embed="rId4">
                <a:alphaModFix/>
              </a:blip>
              <a:srcRect/>
              <a:stretch/>
            </p:blipFill>
            <p:spPr>
              <a:xfrm>
                <a:off x="7148147" y="582404"/>
                <a:ext cx="703383" cy="619456"/>
              </a:xfrm>
              <a:prstGeom prst="rect">
                <a:avLst/>
              </a:prstGeom>
              <a:solidFill>
                <a:srgbClr val="BED3E5"/>
              </a:solidFill>
              <a:ln>
                <a:noFill/>
              </a:ln>
            </p:spPr>
          </p:pic>
          <p:pic>
            <p:nvPicPr>
              <p:cNvPr id="25" name="Google Shape;388;p8">
                <a:extLst>
                  <a:ext uri="{FF2B5EF4-FFF2-40B4-BE49-F238E27FC236}">
                    <a16:creationId xmlns:a16="http://schemas.microsoft.com/office/drawing/2014/main" id="{8735A37E-22FF-559C-7144-F5E589C67996}"/>
                  </a:ext>
                </a:extLst>
              </p:cNvPr>
              <p:cNvPicPr preferRelativeResize="0"/>
              <p:nvPr/>
            </p:nvPicPr>
            <p:blipFill rotWithShape="1">
              <a:blip r:embed="rId4">
                <a:alphaModFix/>
              </a:blip>
              <a:srcRect/>
              <a:stretch/>
            </p:blipFill>
            <p:spPr>
              <a:xfrm>
                <a:off x="7300559" y="734804"/>
                <a:ext cx="703381" cy="619456"/>
              </a:xfrm>
              <a:prstGeom prst="rect">
                <a:avLst/>
              </a:prstGeom>
              <a:solidFill>
                <a:srgbClr val="BED3E5"/>
              </a:solidFill>
              <a:ln>
                <a:noFill/>
              </a:ln>
            </p:spPr>
          </p:pic>
        </p:grpSp>
        <p:sp>
          <p:nvSpPr>
            <p:cNvPr id="29" name="Google Shape;393;p8">
              <a:extLst>
                <a:ext uri="{FF2B5EF4-FFF2-40B4-BE49-F238E27FC236}">
                  <a16:creationId xmlns:a16="http://schemas.microsoft.com/office/drawing/2014/main" id="{83BB4FEE-69A4-6109-63FF-FC477EE12CD9}"/>
                </a:ext>
              </a:extLst>
            </p:cNvPr>
            <p:cNvSpPr/>
            <p:nvPr/>
          </p:nvSpPr>
          <p:spPr>
            <a:xfrm>
              <a:off x="8085937" y="4377824"/>
              <a:ext cx="2660592"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Data plane state</a:t>
              </a:r>
              <a:endParaRPr sz="1400" b="0" i="0" u="none" strike="noStrike" cap="none" dirty="0">
                <a:latin typeface="Arial"/>
                <a:ea typeface="Arial"/>
                <a:cs typeface="Arial"/>
                <a:sym typeface="Arial"/>
              </a:endParaRPr>
            </a:p>
          </p:txBody>
        </p:sp>
      </p:grpSp>
      <p:cxnSp>
        <p:nvCxnSpPr>
          <p:cNvPr id="36" name="Google Shape;384;p8">
            <a:extLst>
              <a:ext uri="{FF2B5EF4-FFF2-40B4-BE49-F238E27FC236}">
                <a16:creationId xmlns:a16="http://schemas.microsoft.com/office/drawing/2014/main" id="{D350B9E9-1098-2AA6-BAA2-A8BA3035542D}"/>
              </a:ext>
            </a:extLst>
          </p:cNvPr>
          <p:cNvCxnSpPr>
            <a:cxnSpLocks/>
          </p:cNvCxnSpPr>
          <p:nvPr/>
        </p:nvCxnSpPr>
        <p:spPr>
          <a:xfrm>
            <a:off x="4441404" y="2111105"/>
            <a:ext cx="2177505" cy="0"/>
          </a:xfrm>
          <a:prstGeom prst="straightConnector1">
            <a:avLst/>
          </a:prstGeom>
          <a:noFill/>
          <a:ln w="63500" cap="flat" cmpd="sng">
            <a:solidFill>
              <a:schemeClr val="dk1"/>
            </a:solidFill>
            <a:prstDash val="solid"/>
            <a:round/>
            <a:headEnd type="none" w="sm" len="sm"/>
            <a:tailEnd type="triangle" w="med" len="med"/>
          </a:ln>
        </p:spPr>
      </p:cxnSp>
      <p:sp>
        <p:nvSpPr>
          <p:cNvPr id="39" name="Google Shape;393;p8">
            <a:extLst>
              <a:ext uri="{FF2B5EF4-FFF2-40B4-BE49-F238E27FC236}">
                <a16:creationId xmlns:a16="http://schemas.microsoft.com/office/drawing/2014/main" id="{C39C55DE-0BDE-3399-9244-AF30E1B0CE8C}"/>
              </a:ext>
            </a:extLst>
          </p:cNvPr>
          <p:cNvSpPr/>
          <p:nvPr/>
        </p:nvSpPr>
        <p:spPr>
          <a:xfrm>
            <a:off x="6356864" y="2721154"/>
            <a:ext cx="2279136"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Forwarding bugs</a:t>
            </a:r>
            <a:endParaRPr sz="1400" b="0" i="0" u="none" strike="noStrike" cap="none" dirty="0">
              <a:latin typeface="Arial"/>
              <a:ea typeface="Arial"/>
              <a:cs typeface="Arial"/>
              <a:sym typeface="Arial"/>
            </a:endParaRPr>
          </a:p>
        </p:txBody>
      </p:sp>
      <p:grpSp>
        <p:nvGrpSpPr>
          <p:cNvPr id="54" name="Group 53">
            <a:extLst>
              <a:ext uri="{FF2B5EF4-FFF2-40B4-BE49-F238E27FC236}">
                <a16:creationId xmlns:a16="http://schemas.microsoft.com/office/drawing/2014/main" id="{B0DC6899-8E17-884B-DC2D-8F83DC1BA6CF}"/>
              </a:ext>
            </a:extLst>
          </p:cNvPr>
          <p:cNvGrpSpPr/>
          <p:nvPr/>
        </p:nvGrpSpPr>
        <p:grpSpPr>
          <a:xfrm>
            <a:off x="6811391" y="1966395"/>
            <a:ext cx="1176719" cy="628412"/>
            <a:chOff x="9605645" y="3437823"/>
            <a:chExt cx="1531379" cy="801838"/>
          </a:xfrm>
        </p:grpSpPr>
        <p:pic>
          <p:nvPicPr>
            <p:cNvPr id="45" name="Google Shape;241;p3">
              <a:extLst>
                <a:ext uri="{FF2B5EF4-FFF2-40B4-BE49-F238E27FC236}">
                  <a16:creationId xmlns:a16="http://schemas.microsoft.com/office/drawing/2014/main" id="{5803492C-9C24-53FB-1C56-E61BC4C5AE44}"/>
                </a:ext>
              </a:extLst>
            </p:cNvPr>
            <p:cNvPicPr preferRelativeResize="0"/>
            <p:nvPr/>
          </p:nvPicPr>
          <p:blipFill rotWithShape="1">
            <a:blip r:embed="rId5">
              <a:alphaModFix/>
            </a:blip>
            <a:srcRect/>
            <a:stretch/>
          </p:blipFill>
          <p:spPr>
            <a:xfrm>
              <a:off x="9605645" y="3437823"/>
              <a:ext cx="1531379" cy="801838"/>
            </a:xfrm>
            <a:prstGeom prst="rect">
              <a:avLst/>
            </a:prstGeom>
            <a:noFill/>
            <a:ln>
              <a:noFill/>
            </a:ln>
          </p:spPr>
        </p:pic>
        <p:sp>
          <p:nvSpPr>
            <p:cNvPr id="52" name="TextBox 51">
              <a:extLst>
                <a:ext uri="{FF2B5EF4-FFF2-40B4-BE49-F238E27FC236}">
                  <a16:creationId xmlns:a16="http://schemas.microsoft.com/office/drawing/2014/main" id="{90ECED0B-8443-5033-BE9A-6004749B4702}"/>
                </a:ext>
              </a:extLst>
            </p:cNvPr>
            <p:cNvSpPr txBox="1"/>
            <p:nvPr/>
          </p:nvSpPr>
          <p:spPr>
            <a:xfrm>
              <a:off x="10640379" y="3812503"/>
              <a:ext cx="382028" cy="307777"/>
            </a:xfrm>
            <a:prstGeom prst="rect">
              <a:avLst/>
            </a:prstGeom>
            <a:noFill/>
          </p:spPr>
          <p:txBody>
            <a:bodyPr wrap="square" rtlCol="0">
              <a:spAutoFit/>
            </a:bodyPr>
            <a:lstStyle/>
            <a:p>
              <a:r>
                <a:rPr lang="en-US" dirty="0"/>
                <a:t>❌</a:t>
              </a:r>
            </a:p>
          </p:txBody>
        </p:sp>
      </p:grpSp>
      <p:sp>
        <p:nvSpPr>
          <p:cNvPr id="2048" name="Rounded Rectangle 2047">
            <a:extLst>
              <a:ext uri="{FF2B5EF4-FFF2-40B4-BE49-F238E27FC236}">
                <a16:creationId xmlns:a16="http://schemas.microsoft.com/office/drawing/2014/main" id="{1E512F4B-A6F0-AC80-8278-4855D6DFA705}"/>
              </a:ext>
            </a:extLst>
          </p:cNvPr>
          <p:cNvSpPr/>
          <p:nvPr/>
        </p:nvSpPr>
        <p:spPr>
          <a:xfrm>
            <a:off x="1117600" y="3934259"/>
            <a:ext cx="9461500" cy="15378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
              </a:rPr>
              <a:t>“What if?”</a:t>
            </a:r>
            <a:r>
              <a:rPr lang="en-US" sz="2800" dirty="0">
                <a:latin typeface=""/>
              </a:rPr>
              <a:t> </a:t>
            </a:r>
            <a:r>
              <a:rPr lang="en-US" sz="2800" b="1" dirty="0">
                <a:latin typeface=""/>
              </a:rPr>
              <a:t>Analysis</a:t>
            </a:r>
            <a:endParaRPr lang="en-US" sz="2800" dirty="0">
              <a:latin typeface=""/>
            </a:endParaRPr>
          </a:p>
          <a:p>
            <a:pPr algn="ctr"/>
            <a:r>
              <a:rPr lang="en-US" sz="2800" dirty="0">
                <a:latin typeface=""/>
              </a:rPr>
              <a:t>Verify changes or operational scenarios</a:t>
            </a:r>
            <a:br>
              <a:rPr lang="en-US" sz="2800" dirty="0">
                <a:latin typeface=""/>
              </a:rPr>
            </a:br>
            <a:r>
              <a:rPr lang="en-US" sz="2800" b="1" i="1" dirty="0">
                <a:latin typeface=""/>
              </a:rPr>
              <a:t>before</a:t>
            </a:r>
            <a:r>
              <a:rPr lang="en-US" sz="2800" dirty="0">
                <a:latin typeface=""/>
              </a:rPr>
              <a:t> they affect the network</a:t>
            </a:r>
            <a:endParaRPr lang="en-US" sz="2800" b="1" dirty="0">
              <a:latin typeface=""/>
            </a:endParaRPr>
          </a:p>
        </p:txBody>
      </p:sp>
    </p:spTree>
    <p:custDataLst>
      <p:tags r:id="rId1"/>
    </p:custDataLst>
    <p:extLst>
      <p:ext uri="{BB962C8B-B14F-4D97-AF65-F5344CB8AC3E}">
        <p14:creationId xmlns:p14="http://schemas.microsoft.com/office/powerpoint/2010/main" val="2778449679"/>
      </p:ext>
    </p:extLst>
  </p:cSld>
  <p:clrMapOvr>
    <a:masterClrMapping/>
  </p:clrMapOvr>
  <mc:AlternateContent xmlns:mc="http://schemas.openxmlformats.org/markup-compatibility/2006" xmlns:p14="http://schemas.microsoft.com/office/powerpoint/2010/main">
    <mc:Choice Requires="p14">
      <p:transition spd="slow" p14:dur="2000" advTm="52117"/>
    </mc:Choice>
    <mc:Fallback xmlns="">
      <p:transition spd="slow" advTm="521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dirty="0"/>
              <a:t>Batfish’s original 4-stage pipeline </a:t>
            </a:r>
            <a:endParaRPr dirty="0"/>
          </a:p>
        </p:txBody>
      </p:sp>
      <p:pic>
        <p:nvPicPr>
          <p:cNvPr id="16" name="Google Shape;379;p8">
            <a:extLst>
              <a:ext uri="{FF2B5EF4-FFF2-40B4-BE49-F238E27FC236}">
                <a16:creationId xmlns:a16="http://schemas.microsoft.com/office/drawing/2014/main" id="{3EBFC799-143B-4517-6893-BD4D2A23DF66}"/>
              </a:ext>
            </a:extLst>
          </p:cNvPr>
          <p:cNvPicPr preferRelativeResize="0"/>
          <p:nvPr/>
        </p:nvPicPr>
        <p:blipFill rotWithShape="1">
          <a:blip r:embed="rId4">
            <a:alphaModFix/>
          </a:blip>
          <a:srcRect/>
          <a:stretch/>
        </p:blipFill>
        <p:spPr>
          <a:xfrm>
            <a:off x="908835" y="1998898"/>
            <a:ext cx="742166" cy="858128"/>
          </a:xfrm>
          <a:prstGeom prst="rect">
            <a:avLst/>
          </a:prstGeom>
          <a:noFill/>
          <a:ln>
            <a:noFill/>
          </a:ln>
        </p:spPr>
      </p:pic>
      <p:grpSp>
        <p:nvGrpSpPr>
          <p:cNvPr id="20" name="Group 19">
            <a:extLst>
              <a:ext uri="{FF2B5EF4-FFF2-40B4-BE49-F238E27FC236}">
                <a16:creationId xmlns:a16="http://schemas.microsoft.com/office/drawing/2014/main" id="{AA901D00-D5FC-93B2-B585-1F1D22E568D6}"/>
              </a:ext>
            </a:extLst>
          </p:cNvPr>
          <p:cNvGrpSpPr/>
          <p:nvPr/>
        </p:nvGrpSpPr>
        <p:grpSpPr>
          <a:xfrm>
            <a:off x="1651001" y="1939938"/>
            <a:ext cx="2671883" cy="796648"/>
            <a:chOff x="1651001" y="1939938"/>
            <a:chExt cx="2671883" cy="796648"/>
          </a:xfrm>
        </p:grpSpPr>
        <p:pic>
          <p:nvPicPr>
            <p:cNvPr id="18" name="Google Shape;381;p8">
              <a:extLst>
                <a:ext uri="{FF2B5EF4-FFF2-40B4-BE49-F238E27FC236}">
                  <a16:creationId xmlns:a16="http://schemas.microsoft.com/office/drawing/2014/main" id="{CA7200ED-6C7E-CB64-E7B0-25B10C9AA7D9}"/>
                </a:ext>
              </a:extLst>
            </p:cNvPr>
            <p:cNvPicPr preferRelativeResize="0"/>
            <p:nvPr/>
          </p:nvPicPr>
          <p:blipFill rotWithShape="1">
            <a:blip r:embed="rId5">
              <a:alphaModFix/>
            </a:blip>
            <a:srcRect/>
            <a:stretch/>
          </p:blipFill>
          <p:spPr>
            <a:xfrm>
              <a:off x="3164124" y="1939938"/>
              <a:ext cx="1158760" cy="796648"/>
            </a:xfrm>
            <a:prstGeom prst="rect">
              <a:avLst/>
            </a:prstGeom>
            <a:noFill/>
            <a:ln>
              <a:noFill/>
            </a:ln>
          </p:spPr>
        </p:pic>
        <p:cxnSp>
          <p:nvCxnSpPr>
            <p:cNvPr id="19" name="Google Shape;382;p8">
              <a:extLst>
                <a:ext uri="{FF2B5EF4-FFF2-40B4-BE49-F238E27FC236}">
                  <a16:creationId xmlns:a16="http://schemas.microsoft.com/office/drawing/2014/main" id="{E29374F3-08CA-9C62-54B2-E4CE67439055}"/>
                </a:ext>
              </a:extLst>
            </p:cNvPr>
            <p:cNvCxnSpPr>
              <a:cxnSpLocks/>
              <a:stCxn id="16" idx="3"/>
            </p:cNvCxnSpPr>
            <p:nvPr/>
          </p:nvCxnSpPr>
          <p:spPr>
            <a:xfrm>
              <a:off x="1651001" y="2427962"/>
              <a:ext cx="1416877" cy="0"/>
            </a:xfrm>
            <a:prstGeom prst="straightConnector1">
              <a:avLst/>
            </a:prstGeom>
            <a:noFill/>
            <a:ln w="63500" cap="flat" cmpd="sng">
              <a:solidFill>
                <a:schemeClr val="dk1"/>
              </a:solidFill>
              <a:prstDash val="solid"/>
              <a:round/>
              <a:headEnd type="none" w="sm" len="sm"/>
              <a:tailEnd type="triangle" w="med" len="med"/>
            </a:ln>
          </p:spPr>
        </p:cxnSp>
      </p:grpSp>
      <p:grpSp>
        <p:nvGrpSpPr>
          <p:cNvPr id="27" name="Group 26">
            <a:extLst>
              <a:ext uri="{FF2B5EF4-FFF2-40B4-BE49-F238E27FC236}">
                <a16:creationId xmlns:a16="http://schemas.microsoft.com/office/drawing/2014/main" id="{0EB08B67-559C-D633-8DF7-C084C4658859}"/>
              </a:ext>
            </a:extLst>
          </p:cNvPr>
          <p:cNvGrpSpPr/>
          <p:nvPr/>
        </p:nvGrpSpPr>
        <p:grpSpPr>
          <a:xfrm>
            <a:off x="4169121" y="1926023"/>
            <a:ext cx="2295204" cy="787224"/>
            <a:chOff x="4321521" y="1926023"/>
            <a:chExt cx="2295204" cy="787224"/>
          </a:xfrm>
        </p:grpSpPr>
        <p:cxnSp>
          <p:nvCxnSpPr>
            <p:cNvPr id="21" name="Google Shape;384;p8">
              <a:extLst>
                <a:ext uri="{FF2B5EF4-FFF2-40B4-BE49-F238E27FC236}">
                  <a16:creationId xmlns:a16="http://schemas.microsoft.com/office/drawing/2014/main" id="{570B59C2-A609-3B31-D651-C108AF1FB3E1}"/>
                </a:ext>
              </a:extLst>
            </p:cNvPr>
            <p:cNvCxnSpPr>
              <a:cxnSpLocks/>
            </p:cNvCxnSpPr>
            <p:nvPr/>
          </p:nvCxnSpPr>
          <p:spPr>
            <a:xfrm>
              <a:off x="4321521" y="2410993"/>
              <a:ext cx="1266479" cy="0"/>
            </a:xfrm>
            <a:prstGeom prst="straightConnector1">
              <a:avLst/>
            </a:prstGeom>
            <a:noFill/>
            <a:ln w="63500" cap="flat" cmpd="sng">
              <a:solidFill>
                <a:schemeClr val="dk1"/>
              </a:solidFill>
              <a:prstDash val="solid"/>
              <a:round/>
              <a:headEnd type="none" w="sm" len="sm"/>
              <a:tailEnd type="triangle" w="med" len="med"/>
            </a:ln>
          </p:spPr>
        </p:cxnSp>
        <p:grpSp>
          <p:nvGrpSpPr>
            <p:cNvPr id="22" name="Google Shape;385;p8">
              <a:extLst>
                <a:ext uri="{FF2B5EF4-FFF2-40B4-BE49-F238E27FC236}">
                  <a16:creationId xmlns:a16="http://schemas.microsoft.com/office/drawing/2014/main" id="{CB9FF9B0-A296-DCAB-A64D-AB0EED65075E}"/>
                </a:ext>
              </a:extLst>
            </p:cNvPr>
            <p:cNvGrpSpPr/>
            <p:nvPr/>
          </p:nvGrpSpPr>
          <p:grpSpPr>
            <a:xfrm>
              <a:off x="5758005" y="1926023"/>
              <a:ext cx="858720" cy="787224"/>
              <a:chOff x="6995747" y="430004"/>
              <a:chExt cx="1008193" cy="924256"/>
            </a:xfrm>
          </p:grpSpPr>
          <p:pic>
            <p:nvPicPr>
              <p:cNvPr id="23" name="Google Shape;386;p8">
                <a:extLst>
                  <a:ext uri="{FF2B5EF4-FFF2-40B4-BE49-F238E27FC236}">
                    <a16:creationId xmlns:a16="http://schemas.microsoft.com/office/drawing/2014/main" id="{CBBCDAD8-C6CB-768D-8C00-2B05ECE2807B}"/>
                  </a:ext>
                </a:extLst>
              </p:cNvPr>
              <p:cNvPicPr preferRelativeResize="0"/>
              <p:nvPr/>
            </p:nvPicPr>
            <p:blipFill rotWithShape="1">
              <a:blip r:embed="rId6">
                <a:alphaModFix/>
              </a:blip>
              <a:srcRect/>
              <a:stretch/>
            </p:blipFill>
            <p:spPr>
              <a:xfrm>
                <a:off x="6995747" y="430004"/>
                <a:ext cx="703383" cy="619456"/>
              </a:xfrm>
              <a:prstGeom prst="rect">
                <a:avLst/>
              </a:prstGeom>
              <a:solidFill>
                <a:srgbClr val="BED3E5"/>
              </a:solidFill>
              <a:ln>
                <a:noFill/>
              </a:ln>
            </p:spPr>
          </p:pic>
          <p:pic>
            <p:nvPicPr>
              <p:cNvPr id="24" name="Google Shape;387;p8">
                <a:extLst>
                  <a:ext uri="{FF2B5EF4-FFF2-40B4-BE49-F238E27FC236}">
                    <a16:creationId xmlns:a16="http://schemas.microsoft.com/office/drawing/2014/main" id="{3DF7DEBB-DA50-61B8-AE11-1D613EE4128D}"/>
                  </a:ext>
                </a:extLst>
              </p:cNvPr>
              <p:cNvPicPr preferRelativeResize="0"/>
              <p:nvPr/>
            </p:nvPicPr>
            <p:blipFill rotWithShape="1">
              <a:blip r:embed="rId6">
                <a:alphaModFix/>
              </a:blip>
              <a:srcRect/>
              <a:stretch/>
            </p:blipFill>
            <p:spPr>
              <a:xfrm>
                <a:off x="7148147" y="582404"/>
                <a:ext cx="703383" cy="619456"/>
              </a:xfrm>
              <a:prstGeom prst="rect">
                <a:avLst/>
              </a:prstGeom>
              <a:solidFill>
                <a:srgbClr val="BED3E5"/>
              </a:solidFill>
              <a:ln>
                <a:noFill/>
              </a:ln>
            </p:spPr>
          </p:pic>
          <p:pic>
            <p:nvPicPr>
              <p:cNvPr id="25" name="Google Shape;388;p8">
                <a:extLst>
                  <a:ext uri="{FF2B5EF4-FFF2-40B4-BE49-F238E27FC236}">
                    <a16:creationId xmlns:a16="http://schemas.microsoft.com/office/drawing/2014/main" id="{8735A37E-22FF-559C-7144-F5E589C67996}"/>
                  </a:ext>
                </a:extLst>
              </p:cNvPr>
              <p:cNvPicPr preferRelativeResize="0"/>
              <p:nvPr/>
            </p:nvPicPr>
            <p:blipFill rotWithShape="1">
              <a:blip r:embed="rId6">
                <a:alphaModFix/>
              </a:blip>
              <a:srcRect/>
              <a:stretch/>
            </p:blipFill>
            <p:spPr>
              <a:xfrm>
                <a:off x="7300559" y="734804"/>
                <a:ext cx="703381" cy="619456"/>
              </a:xfrm>
              <a:prstGeom prst="rect">
                <a:avLst/>
              </a:prstGeom>
              <a:solidFill>
                <a:srgbClr val="BED3E5"/>
              </a:solidFill>
              <a:ln>
                <a:noFill/>
              </a:ln>
            </p:spPr>
          </p:pic>
        </p:grpSp>
      </p:grpSp>
      <p:pic>
        <p:nvPicPr>
          <p:cNvPr id="30" name="Picture 2" descr="ANTLR4 grammar syntax support">
            <a:extLst>
              <a:ext uri="{FF2B5EF4-FFF2-40B4-BE49-F238E27FC236}">
                <a16:creationId xmlns:a16="http://schemas.microsoft.com/office/drawing/2014/main" id="{261564E6-13AE-CFEF-CD47-2A4DF53A34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2770" y="3429000"/>
            <a:ext cx="638138" cy="6381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45D9C45A-188B-C71D-9A37-16BC757FDC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6401" y="3514870"/>
            <a:ext cx="1176718" cy="46639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920DD574-17AB-B571-9A07-1CB28B38D56C}"/>
              </a:ext>
            </a:extLst>
          </p:cNvPr>
          <p:cNvPicPr>
            <a:picLocks noChangeAspect="1"/>
          </p:cNvPicPr>
          <p:nvPr/>
        </p:nvPicPr>
        <p:blipFill>
          <a:blip r:embed="rId9"/>
          <a:stretch>
            <a:fillRect/>
          </a:stretch>
        </p:blipFill>
        <p:spPr>
          <a:xfrm>
            <a:off x="7172338" y="3561925"/>
            <a:ext cx="625028" cy="372285"/>
          </a:xfrm>
          <a:prstGeom prst="rect">
            <a:avLst/>
          </a:prstGeom>
        </p:spPr>
      </p:pic>
      <p:grpSp>
        <p:nvGrpSpPr>
          <p:cNvPr id="54" name="Group 53">
            <a:extLst>
              <a:ext uri="{FF2B5EF4-FFF2-40B4-BE49-F238E27FC236}">
                <a16:creationId xmlns:a16="http://schemas.microsoft.com/office/drawing/2014/main" id="{B0DC6899-8E17-884B-DC2D-8F83DC1BA6CF}"/>
              </a:ext>
            </a:extLst>
          </p:cNvPr>
          <p:cNvGrpSpPr/>
          <p:nvPr/>
        </p:nvGrpSpPr>
        <p:grpSpPr>
          <a:xfrm>
            <a:off x="10324757" y="2185633"/>
            <a:ext cx="1176719" cy="628412"/>
            <a:chOff x="9605645" y="3437823"/>
            <a:chExt cx="1531379" cy="801838"/>
          </a:xfrm>
        </p:grpSpPr>
        <p:pic>
          <p:nvPicPr>
            <p:cNvPr id="45" name="Google Shape;241;p3">
              <a:extLst>
                <a:ext uri="{FF2B5EF4-FFF2-40B4-BE49-F238E27FC236}">
                  <a16:creationId xmlns:a16="http://schemas.microsoft.com/office/drawing/2014/main" id="{5803492C-9C24-53FB-1C56-E61BC4C5AE44}"/>
                </a:ext>
              </a:extLst>
            </p:cNvPr>
            <p:cNvPicPr preferRelativeResize="0"/>
            <p:nvPr/>
          </p:nvPicPr>
          <p:blipFill rotWithShape="1">
            <a:blip r:embed="rId10">
              <a:alphaModFix/>
            </a:blip>
            <a:srcRect/>
            <a:stretch/>
          </p:blipFill>
          <p:spPr>
            <a:xfrm>
              <a:off x="9605645" y="3437823"/>
              <a:ext cx="1531379" cy="801838"/>
            </a:xfrm>
            <a:prstGeom prst="rect">
              <a:avLst/>
            </a:prstGeom>
            <a:noFill/>
            <a:ln>
              <a:noFill/>
            </a:ln>
          </p:spPr>
        </p:pic>
        <p:sp>
          <p:nvSpPr>
            <p:cNvPr id="52" name="TextBox 51">
              <a:extLst>
                <a:ext uri="{FF2B5EF4-FFF2-40B4-BE49-F238E27FC236}">
                  <a16:creationId xmlns:a16="http://schemas.microsoft.com/office/drawing/2014/main" id="{90ECED0B-8443-5033-BE9A-6004749B4702}"/>
                </a:ext>
              </a:extLst>
            </p:cNvPr>
            <p:cNvSpPr txBox="1"/>
            <p:nvPr/>
          </p:nvSpPr>
          <p:spPr>
            <a:xfrm>
              <a:off x="10640379" y="3812503"/>
              <a:ext cx="382028" cy="307777"/>
            </a:xfrm>
            <a:prstGeom prst="rect">
              <a:avLst/>
            </a:prstGeom>
            <a:noFill/>
          </p:spPr>
          <p:txBody>
            <a:bodyPr wrap="square" rtlCol="0">
              <a:spAutoFit/>
            </a:bodyPr>
            <a:lstStyle/>
            <a:p>
              <a:r>
                <a:rPr lang="en-US" dirty="0"/>
                <a:t>❌</a:t>
              </a:r>
            </a:p>
          </p:txBody>
        </p:sp>
      </p:grpSp>
      <p:grpSp>
        <p:nvGrpSpPr>
          <p:cNvPr id="31" name="Group 30">
            <a:extLst>
              <a:ext uri="{FF2B5EF4-FFF2-40B4-BE49-F238E27FC236}">
                <a16:creationId xmlns:a16="http://schemas.microsoft.com/office/drawing/2014/main" id="{FAD8731F-79E2-D583-A4B1-45CE0C3622B4}"/>
              </a:ext>
            </a:extLst>
          </p:cNvPr>
          <p:cNvGrpSpPr/>
          <p:nvPr/>
        </p:nvGrpSpPr>
        <p:grpSpPr>
          <a:xfrm>
            <a:off x="6651204" y="1970423"/>
            <a:ext cx="2213529" cy="705666"/>
            <a:chOff x="6803604" y="1970423"/>
            <a:chExt cx="2213529" cy="705666"/>
          </a:xfrm>
        </p:grpSpPr>
        <p:cxnSp>
          <p:nvCxnSpPr>
            <p:cNvPr id="36" name="Google Shape;384;p8">
              <a:extLst>
                <a:ext uri="{FF2B5EF4-FFF2-40B4-BE49-F238E27FC236}">
                  <a16:creationId xmlns:a16="http://schemas.microsoft.com/office/drawing/2014/main" id="{D350B9E9-1098-2AA6-BAA2-A8BA3035542D}"/>
                </a:ext>
              </a:extLst>
            </p:cNvPr>
            <p:cNvCxnSpPr>
              <a:cxnSpLocks/>
            </p:cNvCxnSpPr>
            <p:nvPr/>
          </p:nvCxnSpPr>
          <p:spPr>
            <a:xfrm>
              <a:off x="6803604" y="2351606"/>
              <a:ext cx="1362496" cy="0"/>
            </a:xfrm>
            <a:prstGeom prst="straightConnector1">
              <a:avLst/>
            </a:prstGeom>
            <a:noFill/>
            <a:ln w="63500" cap="flat" cmpd="sng">
              <a:solidFill>
                <a:schemeClr val="dk1"/>
              </a:solidFill>
              <a:prstDash val="solid"/>
              <a:round/>
              <a:headEnd type="none" w="sm" len="sm"/>
              <a:tailEnd type="triangle" w="med" len="med"/>
            </a:ln>
          </p:spPr>
        </p:cxnSp>
        <p:pic>
          <p:nvPicPr>
            <p:cNvPr id="8" name="Graphic 7" descr="Email with solid fill">
              <a:extLst>
                <a:ext uri="{FF2B5EF4-FFF2-40B4-BE49-F238E27FC236}">
                  <a16:creationId xmlns:a16="http://schemas.microsoft.com/office/drawing/2014/main" id="{1388F8A2-B94A-CA18-9C25-8DF0A8804A7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11467" y="1970423"/>
              <a:ext cx="705666" cy="705666"/>
            </a:xfrm>
            <a:prstGeom prst="rect">
              <a:avLst/>
            </a:prstGeom>
          </p:spPr>
        </p:pic>
      </p:grpSp>
      <p:cxnSp>
        <p:nvCxnSpPr>
          <p:cNvPr id="9" name="Google Shape;384;p8">
            <a:extLst>
              <a:ext uri="{FF2B5EF4-FFF2-40B4-BE49-F238E27FC236}">
                <a16:creationId xmlns:a16="http://schemas.microsoft.com/office/drawing/2014/main" id="{2AF4EAF7-7E83-D2E7-5F63-4EFF1F41CCE8}"/>
              </a:ext>
            </a:extLst>
          </p:cNvPr>
          <p:cNvCxnSpPr>
            <a:cxnSpLocks/>
          </p:cNvCxnSpPr>
          <p:nvPr/>
        </p:nvCxnSpPr>
        <p:spPr>
          <a:xfrm>
            <a:off x="8979033" y="2329130"/>
            <a:ext cx="1206367" cy="0"/>
          </a:xfrm>
          <a:prstGeom prst="straightConnector1">
            <a:avLst/>
          </a:prstGeom>
          <a:noFill/>
          <a:ln w="63500" cap="flat" cmpd="sng">
            <a:solidFill>
              <a:schemeClr val="dk1"/>
            </a:solidFill>
            <a:prstDash val="solid"/>
            <a:round/>
            <a:headEnd type="none" w="sm" len="sm"/>
            <a:tailEnd type="triangle" w="med" len="med"/>
          </a:ln>
        </p:spPr>
      </p:cxnSp>
      <p:pic>
        <p:nvPicPr>
          <p:cNvPr id="15" name="Picture 2">
            <a:extLst>
              <a:ext uri="{FF2B5EF4-FFF2-40B4-BE49-F238E27FC236}">
                <a16:creationId xmlns:a16="http://schemas.microsoft.com/office/drawing/2014/main" id="{0C36C2DF-899C-9B8D-A26E-78762C02DB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6257" y="3482080"/>
            <a:ext cx="1176718" cy="466397"/>
          </a:xfrm>
          <a:prstGeom prst="rect">
            <a:avLst/>
          </a:prstGeom>
          <a:noFill/>
          <a:extLst>
            <a:ext uri="{909E8E84-426E-40DD-AFC4-6F175D3DCCD1}">
              <a14:hiddenFill xmlns:a14="http://schemas.microsoft.com/office/drawing/2010/main">
                <a:solidFill>
                  <a:srgbClr val="FFFFFF"/>
                </a:solidFill>
              </a14:hiddenFill>
            </a:ext>
          </a:extLst>
        </p:spPr>
      </p:pic>
      <p:sp>
        <p:nvSpPr>
          <p:cNvPr id="32" name="Google Shape;390;p8">
            <a:extLst>
              <a:ext uri="{FF2B5EF4-FFF2-40B4-BE49-F238E27FC236}">
                <a16:creationId xmlns:a16="http://schemas.microsoft.com/office/drawing/2014/main" id="{F0A65099-A8A9-842D-4936-40A2E2080317}"/>
              </a:ext>
            </a:extLst>
          </p:cNvPr>
          <p:cNvSpPr/>
          <p:nvPr/>
        </p:nvSpPr>
        <p:spPr>
          <a:xfrm>
            <a:off x="1705113" y="4155919"/>
            <a:ext cx="1502644"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Parsing</a:t>
            </a:r>
            <a:endParaRPr sz="1400" b="0" i="0" u="none" strike="noStrike" cap="none" dirty="0">
              <a:latin typeface="Arial"/>
              <a:ea typeface="Arial"/>
              <a:cs typeface="Arial"/>
              <a:sym typeface="Arial"/>
            </a:endParaRPr>
          </a:p>
        </p:txBody>
      </p:sp>
      <p:sp>
        <p:nvSpPr>
          <p:cNvPr id="34" name="Google Shape;390;p8">
            <a:extLst>
              <a:ext uri="{FF2B5EF4-FFF2-40B4-BE49-F238E27FC236}">
                <a16:creationId xmlns:a16="http://schemas.microsoft.com/office/drawing/2014/main" id="{986D9B5D-9346-2580-39B0-4BD866DEA9F7}"/>
              </a:ext>
            </a:extLst>
          </p:cNvPr>
          <p:cNvSpPr/>
          <p:nvPr/>
        </p:nvSpPr>
        <p:spPr>
          <a:xfrm>
            <a:off x="3570832" y="4152781"/>
            <a:ext cx="2767856"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dirty="0"/>
              <a:t>Routing simulation</a:t>
            </a:r>
            <a:endParaRPr sz="1400" b="0" i="0" u="none" strike="noStrike" cap="none" dirty="0">
              <a:latin typeface="Arial"/>
              <a:ea typeface="Arial"/>
              <a:cs typeface="Arial"/>
              <a:sym typeface="Arial"/>
            </a:endParaRPr>
          </a:p>
        </p:txBody>
      </p:sp>
      <p:sp>
        <p:nvSpPr>
          <p:cNvPr id="35" name="Google Shape;390;p8">
            <a:extLst>
              <a:ext uri="{FF2B5EF4-FFF2-40B4-BE49-F238E27FC236}">
                <a16:creationId xmlns:a16="http://schemas.microsoft.com/office/drawing/2014/main" id="{9B933D30-51F4-9C0E-8D6C-0D5A2E06C320}"/>
              </a:ext>
            </a:extLst>
          </p:cNvPr>
          <p:cNvSpPr/>
          <p:nvPr/>
        </p:nvSpPr>
        <p:spPr>
          <a:xfrm>
            <a:off x="6338688" y="4144754"/>
            <a:ext cx="2282728"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Verification</a:t>
            </a:r>
            <a:endParaRPr sz="1400" b="0" i="0" u="none" strike="noStrike" cap="none" dirty="0">
              <a:latin typeface="Arial"/>
              <a:ea typeface="Arial"/>
              <a:cs typeface="Arial"/>
              <a:sym typeface="Arial"/>
            </a:endParaRPr>
          </a:p>
        </p:txBody>
      </p:sp>
      <p:sp>
        <p:nvSpPr>
          <p:cNvPr id="37" name="Google Shape;390;p8">
            <a:extLst>
              <a:ext uri="{FF2B5EF4-FFF2-40B4-BE49-F238E27FC236}">
                <a16:creationId xmlns:a16="http://schemas.microsoft.com/office/drawing/2014/main" id="{5B0CACF3-4A88-191F-A66A-6B93953B5926}"/>
              </a:ext>
            </a:extLst>
          </p:cNvPr>
          <p:cNvSpPr/>
          <p:nvPr/>
        </p:nvSpPr>
        <p:spPr>
          <a:xfrm>
            <a:off x="8593252" y="4122278"/>
            <a:ext cx="2282728"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dirty="0"/>
              <a:t>Explanation</a:t>
            </a:r>
            <a:endParaRPr sz="1400" b="0" i="0" u="none" strike="noStrike" cap="none" dirty="0">
              <a:latin typeface="Arial"/>
              <a:ea typeface="Arial"/>
              <a:cs typeface="Arial"/>
              <a:sym typeface="Arial"/>
            </a:endParaRPr>
          </a:p>
        </p:txBody>
      </p:sp>
      <p:sp>
        <p:nvSpPr>
          <p:cNvPr id="38" name="Google Shape;390;p8">
            <a:extLst>
              <a:ext uri="{FF2B5EF4-FFF2-40B4-BE49-F238E27FC236}">
                <a16:creationId xmlns:a16="http://schemas.microsoft.com/office/drawing/2014/main" id="{60B43486-2E1D-4EE8-C9B2-5973F0D0FDEB}"/>
              </a:ext>
            </a:extLst>
          </p:cNvPr>
          <p:cNvSpPr/>
          <p:nvPr/>
        </p:nvSpPr>
        <p:spPr>
          <a:xfrm>
            <a:off x="5370" y="1464590"/>
            <a:ext cx="2549096"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Configuration</a:t>
            </a:r>
            <a:endParaRPr sz="1400" b="0" i="0" u="none" strike="noStrike" cap="none" dirty="0">
              <a:latin typeface="Arial"/>
              <a:ea typeface="Arial"/>
              <a:cs typeface="Arial"/>
              <a:sym typeface="Arial"/>
            </a:endParaRPr>
          </a:p>
        </p:txBody>
      </p:sp>
      <p:sp>
        <p:nvSpPr>
          <p:cNvPr id="40" name="Google Shape;393;p8">
            <a:extLst>
              <a:ext uri="{FF2B5EF4-FFF2-40B4-BE49-F238E27FC236}">
                <a16:creationId xmlns:a16="http://schemas.microsoft.com/office/drawing/2014/main" id="{E68C3EC2-604E-A612-E38D-93C1828B3AA0}"/>
              </a:ext>
            </a:extLst>
          </p:cNvPr>
          <p:cNvSpPr/>
          <p:nvPr/>
        </p:nvSpPr>
        <p:spPr>
          <a:xfrm>
            <a:off x="9582216" y="1464590"/>
            <a:ext cx="262676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Bug report</a:t>
            </a:r>
            <a:endParaRPr sz="1400" b="0" i="0" u="none" strike="noStrike" cap="none" dirty="0">
              <a:latin typeface="Arial"/>
              <a:ea typeface="Arial"/>
              <a:cs typeface="Arial"/>
              <a:sym typeface="Arial"/>
            </a:endParaRPr>
          </a:p>
        </p:txBody>
      </p:sp>
      <p:sp>
        <p:nvSpPr>
          <p:cNvPr id="41" name="Google Shape;392;p8">
            <a:extLst>
              <a:ext uri="{FF2B5EF4-FFF2-40B4-BE49-F238E27FC236}">
                <a16:creationId xmlns:a16="http://schemas.microsoft.com/office/drawing/2014/main" id="{834E4366-DA4C-F980-C637-C3F409FCF03C}"/>
              </a:ext>
            </a:extLst>
          </p:cNvPr>
          <p:cNvSpPr/>
          <p:nvPr/>
        </p:nvSpPr>
        <p:spPr>
          <a:xfrm>
            <a:off x="2663217" y="1463839"/>
            <a:ext cx="2160574" cy="400069"/>
          </a:xfrm>
          <a:prstGeom prst="rect">
            <a:avLst/>
          </a:prstGeom>
          <a:noFill/>
          <a:ln>
            <a:noFill/>
          </a:ln>
        </p:spPr>
        <p:txBody>
          <a:bodyPr spcFirstLastPara="1" wrap="square" lIns="91425" tIns="45700" rIns="91425" bIns="45700" anchor="t" anchorCtr="0">
            <a:spAutoFit/>
          </a:bodyPr>
          <a:lstStyle/>
          <a:p>
            <a:pPr algn="ctr">
              <a:buSzPts val="2000"/>
            </a:pPr>
            <a:r>
              <a:rPr lang="en-US" sz="2000" b="1" dirty="0"/>
              <a:t>Device model</a:t>
            </a:r>
            <a:endParaRPr sz="1400" b="0" i="0" u="none" strike="noStrike" cap="none" dirty="0">
              <a:latin typeface="Arial"/>
              <a:ea typeface="Arial"/>
              <a:cs typeface="Arial"/>
              <a:sym typeface="Arial"/>
            </a:endParaRPr>
          </a:p>
        </p:txBody>
      </p:sp>
      <p:sp>
        <p:nvSpPr>
          <p:cNvPr id="42" name="Google Shape;393;p8">
            <a:extLst>
              <a:ext uri="{FF2B5EF4-FFF2-40B4-BE49-F238E27FC236}">
                <a16:creationId xmlns:a16="http://schemas.microsoft.com/office/drawing/2014/main" id="{5E19D7F7-ADCF-F313-FB53-2A53D97CF6EA}"/>
              </a:ext>
            </a:extLst>
          </p:cNvPr>
          <p:cNvSpPr/>
          <p:nvPr/>
        </p:nvSpPr>
        <p:spPr>
          <a:xfrm>
            <a:off x="5137752" y="1466495"/>
            <a:ext cx="1545924"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Data plane</a:t>
            </a:r>
            <a:endParaRPr sz="1400" b="0" i="0" u="none" strike="noStrike" cap="none" dirty="0">
              <a:latin typeface="Arial"/>
              <a:ea typeface="Arial"/>
              <a:cs typeface="Arial"/>
              <a:sym typeface="Arial"/>
            </a:endParaRPr>
          </a:p>
        </p:txBody>
      </p:sp>
      <p:sp>
        <p:nvSpPr>
          <p:cNvPr id="43" name="Google Shape;393;p8">
            <a:extLst>
              <a:ext uri="{FF2B5EF4-FFF2-40B4-BE49-F238E27FC236}">
                <a16:creationId xmlns:a16="http://schemas.microsoft.com/office/drawing/2014/main" id="{9EF0BA2E-EE19-8595-7F82-7200875FD8A1}"/>
              </a:ext>
            </a:extLst>
          </p:cNvPr>
          <p:cNvSpPr/>
          <p:nvPr/>
        </p:nvSpPr>
        <p:spPr>
          <a:xfrm>
            <a:off x="7172338" y="1463838"/>
            <a:ext cx="2660592"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Violating flow</a:t>
            </a:r>
            <a:endParaRPr sz="1400" b="0" i="0" u="none" strike="noStrike" cap="none" dirty="0">
              <a:latin typeface="Arial"/>
              <a:ea typeface="Arial"/>
              <a:cs typeface="Arial"/>
              <a:sym typeface="Arial"/>
            </a:endParaRPr>
          </a:p>
        </p:txBody>
      </p:sp>
    </p:spTree>
    <p:custDataLst>
      <p:tags r:id="rId1"/>
    </p:custDataLst>
    <p:extLst>
      <p:ext uri="{BB962C8B-B14F-4D97-AF65-F5344CB8AC3E}">
        <p14:creationId xmlns:p14="http://schemas.microsoft.com/office/powerpoint/2010/main" val="4042736819"/>
      </p:ext>
    </p:extLst>
  </p:cSld>
  <p:clrMapOvr>
    <a:masterClrMapping/>
  </p:clrMapOvr>
  <mc:AlternateContent xmlns:mc="http://schemas.openxmlformats.org/markup-compatibility/2006" xmlns:p14="http://schemas.microsoft.com/office/powerpoint/2010/main">
    <mc:Choice Requires="p14">
      <p:transition spd="slow" p14:dur="2000" advTm="114846"/>
    </mc:Choice>
    <mc:Fallback xmlns="">
      <p:transition spd="slow" advTm="1148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P spid="37"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dirty="0"/>
              <a:t>Batfish’s original 4-stage pipeline </a:t>
            </a:r>
            <a:endParaRPr dirty="0"/>
          </a:p>
        </p:txBody>
      </p:sp>
      <p:pic>
        <p:nvPicPr>
          <p:cNvPr id="16" name="Google Shape;379;p8">
            <a:extLst>
              <a:ext uri="{FF2B5EF4-FFF2-40B4-BE49-F238E27FC236}">
                <a16:creationId xmlns:a16="http://schemas.microsoft.com/office/drawing/2014/main" id="{3EBFC799-143B-4517-6893-BD4D2A23DF66}"/>
              </a:ext>
            </a:extLst>
          </p:cNvPr>
          <p:cNvPicPr preferRelativeResize="0"/>
          <p:nvPr/>
        </p:nvPicPr>
        <p:blipFill rotWithShape="1">
          <a:blip r:embed="rId4">
            <a:alphaModFix/>
          </a:blip>
          <a:srcRect/>
          <a:stretch/>
        </p:blipFill>
        <p:spPr>
          <a:xfrm>
            <a:off x="908835" y="1998898"/>
            <a:ext cx="742166" cy="858128"/>
          </a:xfrm>
          <a:prstGeom prst="rect">
            <a:avLst/>
          </a:prstGeom>
          <a:noFill/>
          <a:ln>
            <a:noFill/>
          </a:ln>
        </p:spPr>
      </p:pic>
      <p:grpSp>
        <p:nvGrpSpPr>
          <p:cNvPr id="20" name="Group 19">
            <a:extLst>
              <a:ext uri="{FF2B5EF4-FFF2-40B4-BE49-F238E27FC236}">
                <a16:creationId xmlns:a16="http://schemas.microsoft.com/office/drawing/2014/main" id="{AA901D00-D5FC-93B2-B585-1F1D22E568D6}"/>
              </a:ext>
            </a:extLst>
          </p:cNvPr>
          <p:cNvGrpSpPr/>
          <p:nvPr/>
        </p:nvGrpSpPr>
        <p:grpSpPr>
          <a:xfrm>
            <a:off x="1651001" y="1939938"/>
            <a:ext cx="2671883" cy="796648"/>
            <a:chOff x="1651001" y="1939938"/>
            <a:chExt cx="2671883" cy="796648"/>
          </a:xfrm>
        </p:grpSpPr>
        <p:pic>
          <p:nvPicPr>
            <p:cNvPr id="18" name="Google Shape;381;p8">
              <a:extLst>
                <a:ext uri="{FF2B5EF4-FFF2-40B4-BE49-F238E27FC236}">
                  <a16:creationId xmlns:a16="http://schemas.microsoft.com/office/drawing/2014/main" id="{CA7200ED-6C7E-CB64-E7B0-25B10C9AA7D9}"/>
                </a:ext>
              </a:extLst>
            </p:cNvPr>
            <p:cNvPicPr preferRelativeResize="0"/>
            <p:nvPr/>
          </p:nvPicPr>
          <p:blipFill rotWithShape="1">
            <a:blip r:embed="rId5">
              <a:alphaModFix/>
            </a:blip>
            <a:srcRect/>
            <a:stretch/>
          </p:blipFill>
          <p:spPr>
            <a:xfrm>
              <a:off x="3164124" y="1939938"/>
              <a:ext cx="1158760" cy="796648"/>
            </a:xfrm>
            <a:prstGeom prst="rect">
              <a:avLst/>
            </a:prstGeom>
            <a:noFill/>
            <a:ln>
              <a:noFill/>
            </a:ln>
          </p:spPr>
        </p:pic>
        <p:cxnSp>
          <p:nvCxnSpPr>
            <p:cNvPr id="19" name="Google Shape;382;p8">
              <a:extLst>
                <a:ext uri="{FF2B5EF4-FFF2-40B4-BE49-F238E27FC236}">
                  <a16:creationId xmlns:a16="http://schemas.microsoft.com/office/drawing/2014/main" id="{E29374F3-08CA-9C62-54B2-E4CE67439055}"/>
                </a:ext>
              </a:extLst>
            </p:cNvPr>
            <p:cNvCxnSpPr>
              <a:cxnSpLocks/>
              <a:stCxn id="16" idx="3"/>
            </p:cNvCxnSpPr>
            <p:nvPr/>
          </p:nvCxnSpPr>
          <p:spPr>
            <a:xfrm>
              <a:off x="1651001" y="2427962"/>
              <a:ext cx="1416877" cy="0"/>
            </a:xfrm>
            <a:prstGeom prst="straightConnector1">
              <a:avLst/>
            </a:prstGeom>
            <a:noFill/>
            <a:ln w="63500" cap="flat" cmpd="sng">
              <a:solidFill>
                <a:schemeClr val="dk1"/>
              </a:solidFill>
              <a:prstDash val="solid"/>
              <a:round/>
              <a:headEnd type="none" w="sm" len="sm"/>
              <a:tailEnd type="triangle" w="med" len="med"/>
            </a:ln>
          </p:spPr>
        </p:cxnSp>
      </p:grpSp>
      <p:grpSp>
        <p:nvGrpSpPr>
          <p:cNvPr id="27" name="Group 26">
            <a:extLst>
              <a:ext uri="{FF2B5EF4-FFF2-40B4-BE49-F238E27FC236}">
                <a16:creationId xmlns:a16="http://schemas.microsoft.com/office/drawing/2014/main" id="{0EB08B67-559C-D633-8DF7-C084C4658859}"/>
              </a:ext>
            </a:extLst>
          </p:cNvPr>
          <p:cNvGrpSpPr/>
          <p:nvPr/>
        </p:nvGrpSpPr>
        <p:grpSpPr>
          <a:xfrm>
            <a:off x="4169121" y="1926023"/>
            <a:ext cx="2295204" cy="787224"/>
            <a:chOff x="4321521" y="1926023"/>
            <a:chExt cx="2295204" cy="787224"/>
          </a:xfrm>
        </p:grpSpPr>
        <p:cxnSp>
          <p:nvCxnSpPr>
            <p:cNvPr id="21" name="Google Shape;384;p8">
              <a:extLst>
                <a:ext uri="{FF2B5EF4-FFF2-40B4-BE49-F238E27FC236}">
                  <a16:creationId xmlns:a16="http://schemas.microsoft.com/office/drawing/2014/main" id="{570B59C2-A609-3B31-D651-C108AF1FB3E1}"/>
                </a:ext>
              </a:extLst>
            </p:cNvPr>
            <p:cNvCxnSpPr>
              <a:cxnSpLocks/>
            </p:cNvCxnSpPr>
            <p:nvPr/>
          </p:nvCxnSpPr>
          <p:spPr>
            <a:xfrm>
              <a:off x="4321521" y="2410993"/>
              <a:ext cx="1266479" cy="0"/>
            </a:xfrm>
            <a:prstGeom prst="straightConnector1">
              <a:avLst/>
            </a:prstGeom>
            <a:noFill/>
            <a:ln w="63500" cap="flat" cmpd="sng">
              <a:solidFill>
                <a:schemeClr val="dk1"/>
              </a:solidFill>
              <a:prstDash val="solid"/>
              <a:round/>
              <a:headEnd type="none" w="sm" len="sm"/>
              <a:tailEnd type="triangle" w="med" len="med"/>
            </a:ln>
          </p:spPr>
        </p:cxnSp>
        <p:grpSp>
          <p:nvGrpSpPr>
            <p:cNvPr id="22" name="Google Shape;385;p8">
              <a:extLst>
                <a:ext uri="{FF2B5EF4-FFF2-40B4-BE49-F238E27FC236}">
                  <a16:creationId xmlns:a16="http://schemas.microsoft.com/office/drawing/2014/main" id="{CB9FF9B0-A296-DCAB-A64D-AB0EED65075E}"/>
                </a:ext>
              </a:extLst>
            </p:cNvPr>
            <p:cNvGrpSpPr/>
            <p:nvPr/>
          </p:nvGrpSpPr>
          <p:grpSpPr>
            <a:xfrm>
              <a:off x="5758005" y="1926023"/>
              <a:ext cx="858720" cy="787224"/>
              <a:chOff x="6995747" y="430004"/>
              <a:chExt cx="1008193" cy="924256"/>
            </a:xfrm>
          </p:grpSpPr>
          <p:pic>
            <p:nvPicPr>
              <p:cNvPr id="23" name="Google Shape;386;p8">
                <a:extLst>
                  <a:ext uri="{FF2B5EF4-FFF2-40B4-BE49-F238E27FC236}">
                    <a16:creationId xmlns:a16="http://schemas.microsoft.com/office/drawing/2014/main" id="{CBBCDAD8-C6CB-768D-8C00-2B05ECE2807B}"/>
                  </a:ext>
                </a:extLst>
              </p:cNvPr>
              <p:cNvPicPr preferRelativeResize="0"/>
              <p:nvPr/>
            </p:nvPicPr>
            <p:blipFill rotWithShape="1">
              <a:blip r:embed="rId6">
                <a:alphaModFix/>
              </a:blip>
              <a:srcRect/>
              <a:stretch/>
            </p:blipFill>
            <p:spPr>
              <a:xfrm>
                <a:off x="6995747" y="430004"/>
                <a:ext cx="703383" cy="619456"/>
              </a:xfrm>
              <a:prstGeom prst="rect">
                <a:avLst/>
              </a:prstGeom>
              <a:solidFill>
                <a:srgbClr val="BED3E5"/>
              </a:solidFill>
              <a:ln>
                <a:noFill/>
              </a:ln>
            </p:spPr>
          </p:pic>
          <p:pic>
            <p:nvPicPr>
              <p:cNvPr id="24" name="Google Shape;387;p8">
                <a:extLst>
                  <a:ext uri="{FF2B5EF4-FFF2-40B4-BE49-F238E27FC236}">
                    <a16:creationId xmlns:a16="http://schemas.microsoft.com/office/drawing/2014/main" id="{3DF7DEBB-DA50-61B8-AE11-1D613EE4128D}"/>
                  </a:ext>
                </a:extLst>
              </p:cNvPr>
              <p:cNvPicPr preferRelativeResize="0"/>
              <p:nvPr/>
            </p:nvPicPr>
            <p:blipFill rotWithShape="1">
              <a:blip r:embed="rId6">
                <a:alphaModFix/>
              </a:blip>
              <a:srcRect/>
              <a:stretch/>
            </p:blipFill>
            <p:spPr>
              <a:xfrm>
                <a:off x="7148147" y="582404"/>
                <a:ext cx="703383" cy="619456"/>
              </a:xfrm>
              <a:prstGeom prst="rect">
                <a:avLst/>
              </a:prstGeom>
              <a:solidFill>
                <a:srgbClr val="BED3E5"/>
              </a:solidFill>
              <a:ln>
                <a:noFill/>
              </a:ln>
            </p:spPr>
          </p:pic>
          <p:pic>
            <p:nvPicPr>
              <p:cNvPr id="25" name="Google Shape;388;p8">
                <a:extLst>
                  <a:ext uri="{FF2B5EF4-FFF2-40B4-BE49-F238E27FC236}">
                    <a16:creationId xmlns:a16="http://schemas.microsoft.com/office/drawing/2014/main" id="{8735A37E-22FF-559C-7144-F5E589C67996}"/>
                  </a:ext>
                </a:extLst>
              </p:cNvPr>
              <p:cNvPicPr preferRelativeResize="0"/>
              <p:nvPr/>
            </p:nvPicPr>
            <p:blipFill rotWithShape="1">
              <a:blip r:embed="rId6">
                <a:alphaModFix/>
              </a:blip>
              <a:srcRect/>
              <a:stretch/>
            </p:blipFill>
            <p:spPr>
              <a:xfrm>
                <a:off x="7300559" y="734804"/>
                <a:ext cx="703381" cy="619456"/>
              </a:xfrm>
              <a:prstGeom prst="rect">
                <a:avLst/>
              </a:prstGeom>
              <a:solidFill>
                <a:srgbClr val="BED3E5"/>
              </a:solidFill>
              <a:ln>
                <a:noFill/>
              </a:ln>
            </p:spPr>
          </p:pic>
        </p:grpSp>
      </p:grpSp>
      <p:pic>
        <p:nvPicPr>
          <p:cNvPr id="30" name="Picture 2" descr="ANTLR4 grammar syntax support">
            <a:extLst>
              <a:ext uri="{FF2B5EF4-FFF2-40B4-BE49-F238E27FC236}">
                <a16:creationId xmlns:a16="http://schemas.microsoft.com/office/drawing/2014/main" id="{261564E6-13AE-CFEF-CD47-2A4DF53A34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2770" y="3429000"/>
            <a:ext cx="638138" cy="6381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45D9C45A-188B-C71D-9A37-16BC757FDC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6401" y="3514870"/>
            <a:ext cx="1176718" cy="46639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920DD574-17AB-B571-9A07-1CB28B38D56C}"/>
              </a:ext>
            </a:extLst>
          </p:cNvPr>
          <p:cNvPicPr>
            <a:picLocks noChangeAspect="1"/>
          </p:cNvPicPr>
          <p:nvPr/>
        </p:nvPicPr>
        <p:blipFill>
          <a:blip r:embed="rId9"/>
          <a:stretch>
            <a:fillRect/>
          </a:stretch>
        </p:blipFill>
        <p:spPr>
          <a:xfrm>
            <a:off x="7172338" y="3561925"/>
            <a:ext cx="625028" cy="372285"/>
          </a:xfrm>
          <a:prstGeom prst="rect">
            <a:avLst/>
          </a:prstGeom>
        </p:spPr>
      </p:pic>
      <p:grpSp>
        <p:nvGrpSpPr>
          <p:cNvPr id="54" name="Group 53">
            <a:extLst>
              <a:ext uri="{FF2B5EF4-FFF2-40B4-BE49-F238E27FC236}">
                <a16:creationId xmlns:a16="http://schemas.microsoft.com/office/drawing/2014/main" id="{B0DC6899-8E17-884B-DC2D-8F83DC1BA6CF}"/>
              </a:ext>
            </a:extLst>
          </p:cNvPr>
          <p:cNvGrpSpPr/>
          <p:nvPr/>
        </p:nvGrpSpPr>
        <p:grpSpPr>
          <a:xfrm>
            <a:off x="10324757" y="2185633"/>
            <a:ext cx="1176719" cy="628412"/>
            <a:chOff x="9605645" y="3437823"/>
            <a:chExt cx="1531379" cy="801838"/>
          </a:xfrm>
        </p:grpSpPr>
        <p:pic>
          <p:nvPicPr>
            <p:cNvPr id="45" name="Google Shape;241;p3">
              <a:extLst>
                <a:ext uri="{FF2B5EF4-FFF2-40B4-BE49-F238E27FC236}">
                  <a16:creationId xmlns:a16="http://schemas.microsoft.com/office/drawing/2014/main" id="{5803492C-9C24-53FB-1C56-E61BC4C5AE44}"/>
                </a:ext>
              </a:extLst>
            </p:cNvPr>
            <p:cNvPicPr preferRelativeResize="0"/>
            <p:nvPr/>
          </p:nvPicPr>
          <p:blipFill rotWithShape="1">
            <a:blip r:embed="rId10">
              <a:alphaModFix/>
            </a:blip>
            <a:srcRect/>
            <a:stretch/>
          </p:blipFill>
          <p:spPr>
            <a:xfrm>
              <a:off x="9605645" y="3437823"/>
              <a:ext cx="1531379" cy="801838"/>
            </a:xfrm>
            <a:prstGeom prst="rect">
              <a:avLst/>
            </a:prstGeom>
            <a:noFill/>
            <a:ln>
              <a:noFill/>
            </a:ln>
          </p:spPr>
        </p:pic>
        <p:sp>
          <p:nvSpPr>
            <p:cNvPr id="52" name="TextBox 51">
              <a:extLst>
                <a:ext uri="{FF2B5EF4-FFF2-40B4-BE49-F238E27FC236}">
                  <a16:creationId xmlns:a16="http://schemas.microsoft.com/office/drawing/2014/main" id="{90ECED0B-8443-5033-BE9A-6004749B4702}"/>
                </a:ext>
              </a:extLst>
            </p:cNvPr>
            <p:cNvSpPr txBox="1"/>
            <p:nvPr/>
          </p:nvSpPr>
          <p:spPr>
            <a:xfrm>
              <a:off x="10640379" y="3812503"/>
              <a:ext cx="382028" cy="307777"/>
            </a:xfrm>
            <a:prstGeom prst="rect">
              <a:avLst/>
            </a:prstGeom>
            <a:noFill/>
          </p:spPr>
          <p:txBody>
            <a:bodyPr wrap="square" rtlCol="0">
              <a:spAutoFit/>
            </a:bodyPr>
            <a:lstStyle/>
            <a:p>
              <a:r>
                <a:rPr lang="en-US" dirty="0"/>
                <a:t>❌</a:t>
              </a:r>
            </a:p>
          </p:txBody>
        </p:sp>
      </p:grpSp>
      <p:grpSp>
        <p:nvGrpSpPr>
          <p:cNvPr id="31" name="Group 30">
            <a:extLst>
              <a:ext uri="{FF2B5EF4-FFF2-40B4-BE49-F238E27FC236}">
                <a16:creationId xmlns:a16="http://schemas.microsoft.com/office/drawing/2014/main" id="{FAD8731F-79E2-D583-A4B1-45CE0C3622B4}"/>
              </a:ext>
            </a:extLst>
          </p:cNvPr>
          <p:cNvGrpSpPr/>
          <p:nvPr/>
        </p:nvGrpSpPr>
        <p:grpSpPr>
          <a:xfrm>
            <a:off x="6651204" y="1970423"/>
            <a:ext cx="2213529" cy="705666"/>
            <a:chOff x="6803604" y="1970423"/>
            <a:chExt cx="2213529" cy="705666"/>
          </a:xfrm>
        </p:grpSpPr>
        <p:cxnSp>
          <p:nvCxnSpPr>
            <p:cNvPr id="36" name="Google Shape;384;p8">
              <a:extLst>
                <a:ext uri="{FF2B5EF4-FFF2-40B4-BE49-F238E27FC236}">
                  <a16:creationId xmlns:a16="http://schemas.microsoft.com/office/drawing/2014/main" id="{D350B9E9-1098-2AA6-BAA2-A8BA3035542D}"/>
                </a:ext>
              </a:extLst>
            </p:cNvPr>
            <p:cNvCxnSpPr>
              <a:cxnSpLocks/>
            </p:cNvCxnSpPr>
            <p:nvPr/>
          </p:nvCxnSpPr>
          <p:spPr>
            <a:xfrm>
              <a:off x="6803604" y="2351606"/>
              <a:ext cx="1362496" cy="0"/>
            </a:xfrm>
            <a:prstGeom prst="straightConnector1">
              <a:avLst/>
            </a:prstGeom>
            <a:noFill/>
            <a:ln w="63500" cap="flat" cmpd="sng">
              <a:solidFill>
                <a:schemeClr val="dk1"/>
              </a:solidFill>
              <a:prstDash val="solid"/>
              <a:round/>
              <a:headEnd type="none" w="sm" len="sm"/>
              <a:tailEnd type="triangle" w="med" len="med"/>
            </a:ln>
          </p:spPr>
        </p:cxnSp>
        <p:pic>
          <p:nvPicPr>
            <p:cNvPr id="8" name="Graphic 7" descr="Email with solid fill">
              <a:extLst>
                <a:ext uri="{FF2B5EF4-FFF2-40B4-BE49-F238E27FC236}">
                  <a16:creationId xmlns:a16="http://schemas.microsoft.com/office/drawing/2014/main" id="{1388F8A2-B94A-CA18-9C25-8DF0A8804A7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11467" y="1970423"/>
              <a:ext cx="705666" cy="705666"/>
            </a:xfrm>
            <a:prstGeom prst="rect">
              <a:avLst/>
            </a:prstGeom>
          </p:spPr>
        </p:pic>
      </p:grpSp>
      <p:cxnSp>
        <p:nvCxnSpPr>
          <p:cNvPr id="9" name="Google Shape;384;p8">
            <a:extLst>
              <a:ext uri="{FF2B5EF4-FFF2-40B4-BE49-F238E27FC236}">
                <a16:creationId xmlns:a16="http://schemas.microsoft.com/office/drawing/2014/main" id="{2AF4EAF7-7E83-D2E7-5F63-4EFF1F41CCE8}"/>
              </a:ext>
            </a:extLst>
          </p:cNvPr>
          <p:cNvCxnSpPr>
            <a:cxnSpLocks/>
          </p:cNvCxnSpPr>
          <p:nvPr/>
        </p:nvCxnSpPr>
        <p:spPr>
          <a:xfrm>
            <a:off x="8979033" y="2329130"/>
            <a:ext cx="1206367" cy="0"/>
          </a:xfrm>
          <a:prstGeom prst="straightConnector1">
            <a:avLst/>
          </a:prstGeom>
          <a:noFill/>
          <a:ln w="63500" cap="flat" cmpd="sng">
            <a:solidFill>
              <a:schemeClr val="dk1"/>
            </a:solidFill>
            <a:prstDash val="solid"/>
            <a:round/>
            <a:headEnd type="none" w="sm" len="sm"/>
            <a:tailEnd type="triangle" w="med" len="med"/>
          </a:ln>
        </p:spPr>
      </p:cxnSp>
      <p:pic>
        <p:nvPicPr>
          <p:cNvPr id="15" name="Picture 2">
            <a:extLst>
              <a:ext uri="{FF2B5EF4-FFF2-40B4-BE49-F238E27FC236}">
                <a16:creationId xmlns:a16="http://schemas.microsoft.com/office/drawing/2014/main" id="{0C36C2DF-899C-9B8D-A26E-78762C02DB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6257" y="3482080"/>
            <a:ext cx="1176718" cy="466397"/>
          </a:xfrm>
          <a:prstGeom prst="rect">
            <a:avLst/>
          </a:prstGeom>
          <a:noFill/>
          <a:extLst>
            <a:ext uri="{909E8E84-426E-40DD-AFC4-6F175D3DCCD1}">
              <a14:hiddenFill xmlns:a14="http://schemas.microsoft.com/office/drawing/2010/main">
                <a:solidFill>
                  <a:srgbClr val="FFFFFF"/>
                </a:solidFill>
              </a14:hiddenFill>
            </a:ext>
          </a:extLst>
        </p:spPr>
      </p:pic>
      <p:sp>
        <p:nvSpPr>
          <p:cNvPr id="32" name="Google Shape;390;p8">
            <a:extLst>
              <a:ext uri="{FF2B5EF4-FFF2-40B4-BE49-F238E27FC236}">
                <a16:creationId xmlns:a16="http://schemas.microsoft.com/office/drawing/2014/main" id="{F0A65099-A8A9-842D-4936-40A2E2080317}"/>
              </a:ext>
            </a:extLst>
          </p:cNvPr>
          <p:cNvSpPr/>
          <p:nvPr/>
        </p:nvSpPr>
        <p:spPr>
          <a:xfrm>
            <a:off x="1705113" y="4155919"/>
            <a:ext cx="1502644"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Parsing</a:t>
            </a:r>
            <a:endParaRPr sz="1400" b="0" i="0" u="none" strike="noStrike" cap="none" dirty="0">
              <a:latin typeface="Arial"/>
              <a:ea typeface="Arial"/>
              <a:cs typeface="Arial"/>
              <a:sym typeface="Arial"/>
            </a:endParaRPr>
          </a:p>
        </p:txBody>
      </p:sp>
      <p:sp>
        <p:nvSpPr>
          <p:cNvPr id="34" name="Google Shape;390;p8">
            <a:extLst>
              <a:ext uri="{FF2B5EF4-FFF2-40B4-BE49-F238E27FC236}">
                <a16:creationId xmlns:a16="http://schemas.microsoft.com/office/drawing/2014/main" id="{986D9B5D-9346-2580-39B0-4BD866DEA9F7}"/>
              </a:ext>
            </a:extLst>
          </p:cNvPr>
          <p:cNvSpPr/>
          <p:nvPr/>
        </p:nvSpPr>
        <p:spPr>
          <a:xfrm>
            <a:off x="3570832" y="4152781"/>
            <a:ext cx="2767856"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dirty="0"/>
              <a:t>Routing simulation</a:t>
            </a:r>
            <a:endParaRPr sz="1400" b="0" i="0" u="none" strike="noStrike" cap="none" dirty="0">
              <a:latin typeface="Arial"/>
              <a:ea typeface="Arial"/>
              <a:cs typeface="Arial"/>
              <a:sym typeface="Arial"/>
            </a:endParaRPr>
          </a:p>
        </p:txBody>
      </p:sp>
      <p:sp>
        <p:nvSpPr>
          <p:cNvPr id="35" name="Google Shape;390;p8">
            <a:extLst>
              <a:ext uri="{FF2B5EF4-FFF2-40B4-BE49-F238E27FC236}">
                <a16:creationId xmlns:a16="http://schemas.microsoft.com/office/drawing/2014/main" id="{9B933D30-51F4-9C0E-8D6C-0D5A2E06C320}"/>
              </a:ext>
            </a:extLst>
          </p:cNvPr>
          <p:cNvSpPr/>
          <p:nvPr/>
        </p:nvSpPr>
        <p:spPr>
          <a:xfrm>
            <a:off x="6338688" y="4144754"/>
            <a:ext cx="2282728"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Verification</a:t>
            </a:r>
            <a:endParaRPr sz="1400" b="0" i="0" u="none" strike="noStrike" cap="none" dirty="0">
              <a:latin typeface="Arial"/>
              <a:ea typeface="Arial"/>
              <a:cs typeface="Arial"/>
              <a:sym typeface="Arial"/>
            </a:endParaRPr>
          </a:p>
        </p:txBody>
      </p:sp>
      <p:sp>
        <p:nvSpPr>
          <p:cNvPr id="37" name="Google Shape;390;p8">
            <a:extLst>
              <a:ext uri="{FF2B5EF4-FFF2-40B4-BE49-F238E27FC236}">
                <a16:creationId xmlns:a16="http://schemas.microsoft.com/office/drawing/2014/main" id="{5B0CACF3-4A88-191F-A66A-6B93953B5926}"/>
              </a:ext>
            </a:extLst>
          </p:cNvPr>
          <p:cNvSpPr/>
          <p:nvPr/>
        </p:nvSpPr>
        <p:spPr>
          <a:xfrm>
            <a:off x="8593252" y="4122278"/>
            <a:ext cx="2282728"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dirty="0"/>
              <a:t>Explanation</a:t>
            </a:r>
            <a:endParaRPr sz="1400" b="0" i="0" u="none" strike="noStrike" cap="none" dirty="0">
              <a:latin typeface="Arial"/>
              <a:ea typeface="Arial"/>
              <a:cs typeface="Arial"/>
              <a:sym typeface="Arial"/>
            </a:endParaRPr>
          </a:p>
        </p:txBody>
      </p:sp>
      <p:sp>
        <p:nvSpPr>
          <p:cNvPr id="38" name="Google Shape;390;p8">
            <a:extLst>
              <a:ext uri="{FF2B5EF4-FFF2-40B4-BE49-F238E27FC236}">
                <a16:creationId xmlns:a16="http://schemas.microsoft.com/office/drawing/2014/main" id="{60B43486-2E1D-4EE8-C9B2-5973F0D0FDEB}"/>
              </a:ext>
            </a:extLst>
          </p:cNvPr>
          <p:cNvSpPr/>
          <p:nvPr/>
        </p:nvSpPr>
        <p:spPr>
          <a:xfrm>
            <a:off x="5370" y="1464590"/>
            <a:ext cx="2549096"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Configuration</a:t>
            </a:r>
            <a:endParaRPr sz="1400" b="0" i="0" u="none" strike="noStrike" cap="none" dirty="0">
              <a:latin typeface="Arial"/>
              <a:ea typeface="Arial"/>
              <a:cs typeface="Arial"/>
              <a:sym typeface="Arial"/>
            </a:endParaRPr>
          </a:p>
        </p:txBody>
      </p:sp>
      <p:sp>
        <p:nvSpPr>
          <p:cNvPr id="40" name="Google Shape;393;p8">
            <a:extLst>
              <a:ext uri="{FF2B5EF4-FFF2-40B4-BE49-F238E27FC236}">
                <a16:creationId xmlns:a16="http://schemas.microsoft.com/office/drawing/2014/main" id="{E68C3EC2-604E-A612-E38D-93C1828B3AA0}"/>
              </a:ext>
            </a:extLst>
          </p:cNvPr>
          <p:cNvSpPr/>
          <p:nvPr/>
        </p:nvSpPr>
        <p:spPr>
          <a:xfrm>
            <a:off x="9582216" y="1464590"/>
            <a:ext cx="262676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Bug report</a:t>
            </a:r>
            <a:endParaRPr sz="1400" b="0" i="0" u="none" strike="noStrike" cap="none" dirty="0">
              <a:latin typeface="Arial"/>
              <a:ea typeface="Arial"/>
              <a:cs typeface="Arial"/>
              <a:sym typeface="Arial"/>
            </a:endParaRPr>
          </a:p>
        </p:txBody>
      </p:sp>
      <p:sp>
        <p:nvSpPr>
          <p:cNvPr id="41" name="Google Shape;392;p8">
            <a:extLst>
              <a:ext uri="{FF2B5EF4-FFF2-40B4-BE49-F238E27FC236}">
                <a16:creationId xmlns:a16="http://schemas.microsoft.com/office/drawing/2014/main" id="{834E4366-DA4C-F980-C637-C3F409FCF03C}"/>
              </a:ext>
            </a:extLst>
          </p:cNvPr>
          <p:cNvSpPr/>
          <p:nvPr/>
        </p:nvSpPr>
        <p:spPr>
          <a:xfrm>
            <a:off x="2663217" y="1463839"/>
            <a:ext cx="2160574" cy="400069"/>
          </a:xfrm>
          <a:prstGeom prst="rect">
            <a:avLst/>
          </a:prstGeom>
          <a:noFill/>
          <a:ln>
            <a:noFill/>
          </a:ln>
        </p:spPr>
        <p:txBody>
          <a:bodyPr spcFirstLastPara="1" wrap="square" lIns="91425" tIns="45700" rIns="91425" bIns="45700" anchor="t" anchorCtr="0">
            <a:spAutoFit/>
          </a:bodyPr>
          <a:lstStyle/>
          <a:p>
            <a:pPr algn="ctr">
              <a:buSzPts val="2000"/>
            </a:pPr>
            <a:r>
              <a:rPr lang="en-US" sz="2000" b="1" dirty="0"/>
              <a:t>Device model</a:t>
            </a:r>
            <a:endParaRPr sz="1400" b="0" i="0" u="none" strike="noStrike" cap="none" dirty="0">
              <a:latin typeface="Arial"/>
              <a:ea typeface="Arial"/>
              <a:cs typeface="Arial"/>
              <a:sym typeface="Arial"/>
            </a:endParaRPr>
          </a:p>
        </p:txBody>
      </p:sp>
      <p:sp>
        <p:nvSpPr>
          <p:cNvPr id="42" name="Google Shape;393;p8">
            <a:extLst>
              <a:ext uri="{FF2B5EF4-FFF2-40B4-BE49-F238E27FC236}">
                <a16:creationId xmlns:a16="http://schemas.microsoft.com/office/drawing/2014/main" id="{5E19D7F7-ADCF-F313-FB53-2A53D97CF6EA}"/>
              </a:ext>
            </a:extLst>
          </p:cNvPr>
          <p:cNvSpPr/>
          <p:nvPr/>
        </p:nvSpPr>
        <p:spPr>
          <a:xfrm>
            <a:off x="5137752" y="1466495"/>
            <a:ext cx="1545924"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Data plane</a:t>
            </a:r>
            <a:endParaRPr sz="1400" b="0" i="0" u="none" strike="noStrike" cap="none" dirty="0">
              <a:latin typeface="Arial"/>
              <a:ea typeface="Arial"/>
              <a:cs typeface="Arial"/>
              <a:sym typeface="Arial"/>
            </a:endParaRPr>
          </a:p>
        </p:txBody>
      </p:sp>
      <p:sp>
        <p:nvSpPr>
          <p:cNvPr id="43" name="Google Shape;393;p8">
            <a:extLst>
              <a:ext uri="{FF2B5EF4-FFF2-40B4-BE49-F238E27FC236}">
                <a16:creationId xmlns:a16="http://schemas.microsoft.com/office/drawing/2014/main" id="{9EF0BA2E-EE19-8595-7F82-7200875FD8A1}"/>
              </a:ext>
            </a:extLst>
          </p:cNvPr>
          <p:cNvSpPr/>
          <p:nvPr/>
        </p:nvSpPr>
        <p:spPr>
          <a:xfrm>
            <a:off x="7172338" y="1463838"/>
            <a:ext cx="2660592"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Violating flow</a:t>
            </a:r>
            <a:endParaRPr sz="1400" b="0" i="0" u="none" strike="noStrike" cap="none" dirty="0">
              <a:latin typeface="Arial"/>
              <a:ea typeface="Arial"/>
              <a:cs typeface="Arial"/>
              <a:sym typeface="Arial"/>
            </a:endParaRPr>
          </a:p>
        </p:txBody>
      </p:sp>
      <p:sp>
        <p:nvSpPr>
          <p:cNvPr id="5" name="Rectangle 4">
            <a:extLst>
              <a:ext uri="{FF2B5EF4-FFF2-40B4-BE49-F238E27FC236}">
                <a16:creationId xmlns:a16="http://schemas.microsoft.com/office/drawing/2014/main" id="{BE822DB0-7017-AEDC-3359-46E9791C80E0}"/>
              </a:ext>
            </a:extLst>
          </p:cNvPr>
          <p:cNvSpPr/>
          <p:nvPr/>
        </p:nvSpPr>
        <p:spPr>
          <a:xfrm rot="20375817">
            <a:off x="2265398" y="409211"/>
            <a:ext cx="1483058" cy="769441"/>
          </a:xfrm>
          <a:prstGeom prst="rect">
            <a:avLst/>
          </a:prstGeom>
          <a:ln>
            <a:solidFill>
              <a:schemeClr val="accent4"/>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4400" b="1" cap="none" spc="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latin typeface=""/>
              </a:rPr>
              <a:t>2023</a:t>
            </a:r>
            <a:endParaRPr lang="en-US" sz="4400" b="1" cap="none" spc="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sp>
        <p:nvSpPr>
          <p:cNvPr id="59" name="Rounded Rectangle 58">
            <a:extLst>
              <a:ext uri="{FF2B5EF4-FFF2-40B4-BE49-F238E27FC236}">
                <a16:creationId xmlns:a16="http://schemas.microsoft.com/office/drawing/2014/main" id="{999C66A4-526F-4D1F-3D0D-56AB274732F1}"/>
              </a:ext>
            </a:extLst>
          </p:cNvPr>
          <p:cNvSpPr/>
          <p:nvPr/>
        </p:nvSpPr>
        <p:spPr>
          <a:xfrm>
            <a:off x="2887415" y="4971795"/>
            <a:ext cx="6663612" cy="10830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
              </a:rPr>
              <a:t>1500x </a:t>
            </a:r>
            <a:r>
              <a:rPr lang="en-US" sz="2800" dirty="0">
                <a:latin typeface=""/>
              </a:rPr>
              <a:t>faster</a:t>
            </a:r>
            <a:r>
              <a:rPr lang="en-US" sz="2800" b="1" dirty="0">
                <a:latin typeface=""/>
              </a:rPr>
              <a:t>, 400x </a:t>
            </a:r>
            <a:r>
              <a:rPr lang="en-US" sz="2800" dirty="0">
                <a:latin typeface=""/>
              </a:rPr>
              <a:t>larger networks</a:t>
            </a:r>
          </a:p>
        </p:txBody>
      </p:sp>
      <p:sp>
        <p:nvSpPr>
          <p:cNvPr id="60" name="Google Shape;390;p8">
            <a:extLst>
              <a:ext uri="{FF2B5EF4-FFF2-40B4-BE49-F238E27FC236}">
                <a16:creationId xmlns:a16="http://schemas.microsoft.com/office/drawing/2014/main" id="{8EE44119-B5DF-B8FA-2DE0-6694EB071296}"/>
              </a:ext>
            </a:extLst>
          </p:cNvPr>
          <p:cNvSpPr/>
          <p:nvPr/>
        </p:nvSpPr>
        <p:spPr>
          <a:xfrm>
            <a:off x="81656" y="4170044"/>
            <a:ext cx="1502644"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Fidelity</a:t>
            </a:r>
            <a:endParaRPr sz="1400" b="0" i="0" u="none" strike="noStrike" cap="none" dirty="0">
              <a:latin typeface="Arial"/>
              <a:ea typeface="Arial"/>
              <a:cs typeface="Arial"/>
              <a:sym typeface="Arial"/>
            </a:endParaRPr>
          </a:p>
        </p:txBody>
      </p:sp>
      <p:sp>
        <p:nvSpPr>
          <p:cNvPr id="61" name="Rectangle 60">
            <a:extLst>
              <a:ext uri="{FF2B5EF4-FFF2-40B4-BE49-F238E27FC236}">
                <a16:creationId xmlns:a16="http://schemas.microsoft.com/office/drawing/2014/main" id="{87D55B5E-C7AB-FC99-D7DD-D446D4CE13AD}"/>
              </a:ext>
            </a:extLst>
          </p:cNvPr>
          <p:cNvSpPr/>
          <p:nvPr/>
        </p:nvSpPr>
        <p:spPr>
          <a:xfrm rot="20700000">
            <a:off x="1967255" y="3375466"/>
            <a:ext cx="1606924" cy="646331"/>
          </a:xfrm>
          <a:prstGeom prst="rect">
            <a:avLst/>
          </a:prstGeom>
          <a:ln>
            <a:solidFill>
              <a:schemeClr val="accent4"/>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3600" b="1" cap="none" spc="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latin typeface=""/>
              </a:rPr>
              <a:t>New!</a:t>
            </a:r>
            <a:endParaRPr lang="en-US" sz="3600" b="1" cap="none" spc="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sp>
        <p:nvSpPr>
          <p:cNvPr id="63" name="Rectangle 62">
            <a:extLst>
              <a:ext uri="{FF2B5EF4-FFF2-40B4-BE49-F238E27FC236}">
                <a16:creationId xmlns:a16="http://schemas.microsoft.com/office/drawing/2014/main" id="{5C7E48C8-B0C3-055F-018D-1EBEF5FBD835}"/>
              </a:ext>
            </a:extLst>
          </p:cNvPr>
          <p:cNvSpPr/>
          <p:nvPr/>
        </p:nvSpPr>
        <p:spPr>
          <a:xfrm rot="20700000">
            <a:off x="4334290" y="3371415"/>
            <a:ext cx="1606924" cy="646331"/>
          </a:xfrm>
          <a:prstGeom prst="rect">
            <a:avLst/>
          </a:prstGeom>
          <a:ln>
            <a:solidFill>
              <a:schemeClr val="accent4"/>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3600" b="1" cap="none" spc="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latin typeface=""/>
              </a:rPr>
              <a:t>New!</a:t>
            </a:r>
            <a:endParaRPr lang="en-US" sz="3600" b="1" cap="none" spc="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sp>
        <p:nvSpPr>
          <p:cNvPr id="2048" name="Rectangle 2047">
            <a:extLst>
              <a:ext uri="{FF2B5EF4-FFF2-40B4-BE49-F238E27FC236}">
                <a16:creationId xmlns:a16="http://schemas.microsoft.com/office/drawing/2014/main" id="{0AC3461B-9463-37C8-54E0-DB2F0B1E582B}"/>
              </a:ext>
            </a:extLst>
          </p:cNvPr>
          <p:cNvSpPr/>
          <p:nvPr/>
        </p:nvSpPr>
        <p:spPr>
          <a:xfrm rot="20700000">
            <a:off x="6713976" y="3284315"/>
            <a:ext cx="1606924" cy="646331"/>
          </a:xfrm>
          <a:prstGeom prst="rect">
            <a:avLst/>
          </a:prstGeom>
          <a:ln>
            <a:solidFill>
              <a:schemeClr val="accent4"/>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3600" b="1" cap="none" spc="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latin typeface=""/>
              </a:rPr>
              <a:t>New!</a:t>
            </a:r>
            <a:endParaRPr lang="en-US" sz="3600" b="1" cap="none" spc="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sp>
        <p:nvSpPr>
          <p:cNvPr id="2049" name="Rectangle 2048">
            <a:extLst>
              <a:ext uri="{FF2B5EF4-FFF2-40B4-BE49-F238E27FC236}">
                <a16:creationId xmlns:a16="http://schemas.microsoft.com/office/drawing/2014/main" id="{B78AFB54-6E97-EB97-0BBF-7454A35A1CED}"/>
              </a:ext>
            </a:extLst>
          </p:cNvPr>
          <p:cNvSpPr/>
          <p:nvPr/>
        </p:nvSpPr>
        <p:spPr>
          <a:xfrm rot="20700000">
            <a:off x="9035296" y="3284313"/>
            <a:ext cx="1606924" cy="646331"/>
          </a:xfrm>
          <a:prstGeom prst="rect">
            <a:avLst/>
          </a:prstGeom>
          <a:ln>
            <a:solidFill>
              <a:schemeClr val="accent4"/>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3600" b="1" cap="none" spc="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latin typeface=""/>
              </a:rPr>
              <a:t>New!</a:t>
            </a:r>
            <a:endParaRPr lang="en-US" sz="3600" b="1" cap="none" spc="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sp>
        <p:nvSpPr>
          <p:cNvPr id="2051" name="Rectangle 2050">
            <a:extLst>
              <a:ext uri="{FF2B5EF4-FFF2-40B4-BE49-F238E27FC236}">
                <a16:creationId xmlns:a16="http://schemas.microsoft.com/office/drawing/2014/main" id="{059810F8-8856-5BAA-AEA7-3AC6065C30FB}"/>
              </a:ext>
            </a:extLst>
          </p:cNvPr>
          <p:cNvSpPr/>
          <p:nvPr/>
        </p:nvSpPr>
        <p:spPr>
          <a:xfrm rot="20700000">
            <a:off x="105374" y="3390813"/>
            <a:ext cx="1606924" cy="646331"/>
          </a:xfrm>
          <a:prstGeom prst="rect">
            <a:avLst/>
          </a:prstGeom>
          <a:ln>
            <a:solidFill>
              <a:schemeClr val="accent4"/>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3600" b="1" cap="none" spc="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latin typeface=""/>
              </a:rPr>
              <a:t>New!</a:t>
            </a:r>
            <a:endParaRPr lang="en-US" sz="3600" b="1" cap="none" spc="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spTree>
    <p:custDataLst>
      <p:tags r:id="rId1"/>
    </p:custDataLst>
    <p:extLst>
      <p:ext uri="{BB962C8B-B14F-4D97-AF65-F5344CB8AC3E}">
        <p14:creationId xmlns:p14="http://schemas.microsoft.com/office/powerpoint/2010/main" val="1844087350"/>
      </p:ext>
    </p:extLst>
  </p:cSld>
  <p:clrMapOvr>
    <a:masterClrMapping/>
  </p:clrMapOvr>
  <mc:AlternateContent xmlns:mc="http://schemas.openxmlformats.org/markup-compatibility/2006" xmlns:p14="http://schemas.microsoft.com/office/powerpoint/2010/main">
    <mc:Choice Requires="p14">
      <p:transition spd="slow" p14:dur="2000" advTm="28733"/>
    </mc:Choice>
    <mc:Fallback xmlns="">
      <p:transition spd="slow" advTm="287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1" grpId="0" animBg="1"/>
      <p:bldP spid="63" grpId="0" animBg="1"/>
      <p:bldP spid="2048" grpId="0" animBg="1"/>
      <p:bldP spid="2049" grpId="0" animBg="1"/>
      <p:bldP spid="20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B3BCC6-7345-3202-97BE-9F7BE999F732}"/>
              </a:ext>
            </a:extLst>
          </p:cNvPr>
          <p:cNvSpPr>
            <a:spLocks noGrp="1"/>
          </p:cNvSpPr>
          <p:nvPr>
            <p:ph type="title"/>
          </p:nvPr>
        </p:nvSpPr>
        <p:spPr/>
        <p:txBody>
          <a:bodyPr/>
          <a:lstStyle/>
          <a:p>
            <a:r>
              <a:rPr lang="en-US" dirty="0"/>
              <a:t>5 key lessons</a:t>
            </a:r>
          </a:p>
        </p:txBody>
      </p:sp>
    </p:spTree>
    <p:extLst>
      <p:ext uri="{BB962C8B-B14F-4D97-AF65-F5344CB8AC3E}">
        <p14:creationId xmlns:p14="http://schemas.microsoft.com/office/powerpoint/2010/main" val="359241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81DA2A9-30A8-000F-A79E-50F12D340382}"/>
              </a:ext>
            </a:extLst>
          </p:cNvPr>
          <p:cNvSpPr>
            <a:spLocks noGrp="1"/>
          </p:cNvSpPr>
          <p:nvPr>
            <p:ph type="body" idx="1"/>
          </p:nvPr>
        </p:nvSpPr>
        <p:spPr>
          <a:xfrm>
            <a:off x="304798" y="1825625"/>
            <a:ext cx="11304105" cy="4351338"/>
          </a:xfrm>
        </p:spPr>
        <p:txBody>
          <a:bodyPr>
            <a:normAutofit/>
          </a:bodyPr>
          <a:lstStyle/>
          <a:p>
            <a:pPr marL="114300" indent="0">
              <a:buNone/>
            </a:pPr>
            <a:r>
              <a:rPr lang="en-US" dirty="0"/>
              <a:t>Three key challenges:</a:t>
            </a:r>
          </a:p>
          <a:p>
            <a:pPr marL="571500" indent="-457200">
              <a:buFont typeface="+mj-lt"/>
              <a:buAutoNum type="arabicPeriod"/>
            </a:pPr>
            <a:r>
              <a:rPr lang="en-US" b="1" dirty="0"/>
              <a:t>Expressiveness</a:t>
            </a:r>
            <a:r>
              <a:rPr lang="en-US" dirty="0"/>
              <a:t> </a:t>
            </a:r>
          </a:p>
          <a:p>
            <a:pPr marL="571500" indent="-457200">
              <a:buFont typeface="+mj-lt"/>
              <a:buAutoNum type="arabicPeriod"/>
            </a:pPr>
            <a:r>
              <a:rPr lang="en-US" b="1" dirty="0"/>
              <a:t>Performance </a:t>
            </a:r>
            <a:endParaRPr lang="en-US" dirty="0"/>
          </a:p>
          <a:p>
            <a:pPr marL="571500" indent="-457200">
              <a:buFont typeface="+mj-lt"/>
              <a:buAutoNum type="arabicPeriod"/>
            </a:pPr>
            <a:r>
              <a:rPr lang="en-US" b="1" dirty="0"/>
              <a:t>Deterministic convergence</a:t>
            </a:r>
          </a:p>
          <a:p>
            <a:pPr marL="114300" indent="0">
              <a:buNone/>
            </a:pPr>
            <a:r>
              <a:rPr lang="en-US" b="1" dirty="0"/>
              <a:t>Solution</a:t>
            </a:r>
            <a:r>
              <a:rPr lang="en-US" dirty="0"/>
              <a:t>: replace Datalog with imperative code</a:t>
            </a:r>
          </a:p>
        </p:txBody>
      </p:sp>
      <p:sp>
        <p:nvSpPr>
          <p:cNvPr id="4" name="Title 3">
            <a:extLst>
              <a:ext uri="{FF2B5EF4-FFF2-40B4-BE49-F238E27FC236}">
                <a16:creationId xmlns:a16="http://schemas.microsoft.com/office/drawing/2014/main" id="{0B6569EA-9739-6962-D17C-00665534D70E}"/>
              </a:ext>
            </a:extLst>
          </p:cNvPr>
          <p:cNvSpPr>
            <a:spLocks noGrp="1"/>
          </p:cNvSpPr>
          <p:nvPr>
            <p:ph type="title"/>
          </p:nvPr>
        </p:nvSpPr>
        <p:spPr/>
        <p:txBody>
          <a:bodyPr>
            <a:normAutofit fontScale="90000"/>
          </a:bodyPr>
          <a:lstStyle/>
          <a:p>
            <a:r>
              <a:rPr lang="en-US" dirty="0"/>
              <a:t>Lesson 1: Datalog was great for prototyping,</a:t>
            </a:r>
            <a:br>
              <a:rPr lang="en-US" dirty="0"/>
            </a:br>
            <a:r>
              <a:rPr lang="en-US" dirty="0"/>
              <a:t>but not for production use</a:t>
            </a:r>
          </a:p>
        </p:txBody>
      </p:sp>
      <p:pic>
        <p:nvPicPr>
          <p:cNvPr id="9" name="Picture 2" descr="ANTLR4 grammar syntax support">
            <a:extLst>
              <a:ext uri="{FF2B5EF4-FFF2-40B4-BE49-F238E27FC236}">
                <a16:creationId xmlns:a16="http://schemas.microsoft.com/office/drawing/2014/main" id="{35026C31-82B1-4D76-B6CC-713E2EC6B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570" y="4597400"/>
            <a:ext cx="638138" cy="6381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F50BD010-8ADE-C3BE-BD41-038065D06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7201" y="4683270"/>
            <a:ext cx="1176718" cy="4663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E19C2FA-664E-CA99-8F4C-AFAEF0402FB1}"/>
              </a:ext>
            </a:extLst>
          </p:cNvPr>
          <p:cNvPicPr>
            <a:picLocks noChangeAspect="1"/>
          </p:cNvPicPr>
          <p:nvPr/>
        </p:nvPicPr>
        <p:blipFill>
          <a:blip r:embed="rId5"/>
          <a:stretch>
            <a:fillRect/>
          </a:stretch>
        </p:blipFill>
        <p:spPr>
          <a:xfrm>
            <a:off x="7223138" y="4730325"/>
            <a:ext cx="625028" cy="372285"/>
          </a:xfrm>
          <a:prstGeom prst="rect">
            <a:avLst/>
          </a:prstGeom>
        </p:spPr>
      </p:pic>
      <p:pic>
        <p:nvPicPr>
          <p:cNvPr id="12" name="Picture 2">
            <a:extLst>
              <a:ext uri="{FF2B5EF4-FFF2-40B4-BE49-F238E27FC236}">
                <a16:creationId xmlns:a16="http://schemas.microsoft.com/office/drawing/2014/main" id="{A508312F-1158-309B-5927-18F1EF21F6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7057" y="4650480"/>
            <a:ext cx="1176718" cy="466397"/>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390;p8">
            <a:extLst>
              <a:ext uri="{FF2B5EF4-FFF2-40B4-BE49-F238E27FC236}">
                <a16:creationId xmlns:a16="http://schemas.microsoft.com/office/drawing/2014/main" id="{A1B3AFBB-3B27-05A1-B494-E39288ED8390}"/>
              </a:ext>
            </a:extLst>
          </p:cNvPr>
          <p:cNvSpPr/>
          <p:nvPr/>
        </p:nvSpPr>
        <p:spPr>
          <a:xfrm>
            <a:off x="1755913" y="5324319"/>
            <a:ext cx="1502644"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Parsing</a:t>
            </a:r>
            <a:endParaRPr sz="1400" b="0" i="0" u="none" strike="noStrike" cap="none" dirty="0">
              <a:latin typeface="Arial"/>
              <a:ea typeface="Arial"/>
              <a:cs typeface="Arial"/>
              <a:sym typeface="Arial"/>
            </a:endParaRPr>
          </a:p>
        </p:txBody>
      </p:sp>
      <p:sp>
        <p:nvSpPr>
          <p:cNvPr id="14" name="Google Shape;390;p8">
            <a:extLst>
              <a:ext uri="{FF2B5EF4-FFF2-40B4-BE49-F238E27FC236}">
                <a16:creationId xmlns:a16="http://schemas.microsoft.com/office/drawing/2014/main" id="{FA743F17-E9B5-DFA4-6216-11700AA0E046}"/>
              </a:ext>
            </a:extLst>
          </p:cNvPr>
          <p:cNvSpPr/>
          <p:nvPr/>
        </p:nvSpPr>
        <p:spPr>
          <a:xfrm>
            <a:off x="3621632" y="5321181"/>
            <a:ext cx="2767856"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dirty="0"/>
              <a:t>Routing simulation</a:t>
            </a:r>
            <a:endParaRPr sz="1400" b="0" i="0" u="none" strike="noStrike" cap="none" dirty="0">
              <a:latin typeface="Arial"/>
              <a:ea typeface="Arial"/>
              <a:cs typeface="Arial"/>
              <a:sym typeface="Arial"/>
            </a:endParaRPr>
          </a:p>
        </p:txBody>
      </p:sp>
      <p:sp>
        <p:nvSpPr>
          <p:cNvPr id="15" name="Google Shape;390;p8">
            <a:extLst>
              <a:ext uri="{FF2B5EF4-FFF2-40B4-BE49-F238E27FC236}">
                <a16:creationId xmlns:a16="http://schemas.microsoft.com/office/drawing/2014/main" id="{0EEAA8D7-CD87-DCAE-68EC-2CC457EA2E48}"/>
              </a:ext>
            </a:extLst>
          </p:cNvPr>
          <p:cNvSpPr/>
          <p:nvPr/>
        </p:nvSpPr>
        <p:spPr>
          <a:xfrm>
            <a:off x="6389488" y="5313154"/>
            <a:ext cx="2282728"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Verification</a:t>
            </a:r>
            <a:endParaRPr sz="1400" b="0" i="0" u="none" strike="noStrike" cap="none" dirty="0">
              <a:latin typeface="Arial"/>
              <a:ea typeface="Arial"/>
              <a:cs typeface="Arial"/>
              <a:sym typeface="Arial"/>
            </a:endParaRPr>
          </a:p>
        </p:txBody>
      </p:sp>
      <p:sp>
        <p:nvSpPr>
          <p:cNvPr id="16" name="Google Shape;390;p8">
            <a:extLst>
              <a:ext uri="{FF2B5EF4-FFF2-40B4-BE49-F238E27FC236}">
                <a16:creationId xmlns:a16="http://schemas.microsoft.com/office/drawing/2014/main" id="{FA6B8EAC-F3FF-50F1-647A-237B7C927D11}"/>
              </a:ext>
            </a:extLst>
          </p:cNvPr>
          <p:cNvSpPr/>
          <p:nvPr/>
        </p:nvSpPr>
        <p:spPr>
          <a:xfrm>
            <a:off x="8644052" y="5290678"/>
            <a:ext cx="2282728"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dirty="0"/>
              <a:t>Explanation</a:t>
            </a:r>
            <a:endParaRPr sz="1400" b="0" i="0" u="none" strike="noStrike" cap="none" dirty="0">
              <a:latin typeface="Arial"/>
              <a:ea typeface="Arial"/>
              <a:cs typeface="Arial"/>
              <a:sym typeface="Arial"/>
            </a:endParaRPr>
          </a:p>
        </p:txBody>
      </p:sp>
      <p:grpSp>
        <p:nvGrpSpPr>
          <p:cNvPr id="17" name="Group 16">
            <a:extLst>
              <a:ext uri="{FF2B5EF4-FFF2-40B4-BE49-F238E27FC236}">
                <a16:creationId xmlns:a16="http://schemas.microsoft.com/office/drawing/2014/main" id="{3D7BD411-C64D-9566-04CC-E21653CDC320}"/>
              </a:ext>
            </a:extLst>
          </p:cNvPr>
          <p:cNvGrpSpPr/>
          <p:nvPr/>
        </p:nvGrpSpPr>
        <p:grpSpPr>
          <a:xfrm>
            <a:off x="4183942" y="4466097"/>
            <a:ext cx="1483058" cy="769441"/>
            <a:chOff x="2138315" y="4883110"/>
            <a:chExt cx="1483058" cy="769441"/>
          </a:xfrm>
        </p:grpSpPr>
        <p:sp>
          <p:nvSpPr>
            <p:cNvPr id="18" name="Rectangle 17">
              <a:extLst>
                <a:ext uri="{FF2B5EF4-FFF2-40B4-BE49-F238E27FC236}">
                  <a16:creationId xmlns:a16="http://schemas.microsoft.com/office/drawing/2014/main" id="{4967FAA5-D849-FC69-6451-C6F1671914D3}"/>
                </a:ext>
              </a:extLst>
            </p:cNvPr>
            <p:cNvSpPr/>
            <p:nvPr/>
          </p:nvSpPr>
          <p:spPr>
            <a:xfrm rot="21102552">
              <a:off x="2138315" y="4883110"/>
              <a:ext cx="1483058" cy="769441"/>
            </a:xfrm>
            <a:prstGeom prst="rect">
              <a:avLst/>
            </a:prstGeom>
            <a:ln>
              <a:solidFill>
                <a:schemeClr val="accent4"/>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endParaRPr lang="en-US" sz="4400" b="1" cap="none" spc="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pic>
          <p:nvPicPr>
            <p:cNvPr id="19" name="Picture 4" descr="Java - Free logo icons">
              <a:extLst>
                <a:ext uri="{FF2B5EF4-FFF2-40B4-BE49-F238E27FC236}">
                  <a16:creationId xmlns:a16="http://schemas.microsoft.com/office/drawing/2014/main" id="{0C70B740-7ADF-A8E5-C165-479BA18ED5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20000">
              <a:off x="2506360" y="4948761"/>
              <a:ext cx="638138" cy="6381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3DE7210E-1672-B072-9ECC-A4737AB056A9}"/>
              </a:ext>
            </a:extLst>
          </p:cNvPr>
          <p:cNvGrpSpPr/>
          <p:nvPr/>
        </p:nvGrpSpPr>
        <p:grpSpPr>
          <a:xfrm>
            <a:off x="9043887" y="4441746"/>
            <a:ext cx="1483058" cy="769441"/>
            <a:chOff x="2138315" y="4883110"/>
            <a:chExt cx="1483058" cy="769441"/>
          </a:xfrm>
        </p:grpSpPr>
        <p:sp>
          <p:nvSpPr>
            <p:cNvPr id="21" name="Rectangle 20">
              <a:extLst>
                <a:ext uri="{FF2B5EF4-FFF2-40B4-BE49-F238E27FC236}">
                  <a16:creationId xmlns:a16="http://schemas.microsoft.com/office/drawing/2014/main" id="{112AA890-F9A0-C45F-7D08-B0CAED319E00}"/>
                </a:ext>
              </a:extLst>
            </p:cNvPr>
            <p:cNvSpPr/>
            <p:nvPr/>
          </p:nvSpPr>
          <p:spPr>
            <a:xfrm rot="21102552">
              <a:off x="2138315" y="4883110"/>
              <a:ext cx="1483058" cy="769441"/>
            </a:xfrm>
            <a:prstGeom prst="rect">
              <a:avLst/>
            </a:prstGeom>
            <a:ln>
              <a:solidFill>
                <a:schemeClr val="accent4"/>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endParaRPr lang="en-US" sz="4400" b="1" cap="none" spc="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pic>
          <p:nvPicPr>
            <p:cNvPr id="22" name="Picture 4" descr="Java - Free logo icons">
              <a:extLst>
                <a:ext uri="{FF2B5EF4-FFF2-40B4-BE49-F238E27FC236}">
                  <a16:creationId xmlns:a16="http://schemas.microsoft.com/office/drawing/2014/main" id="{5716409F-3C33-25A9-D482-C07D7EC95E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20000">
              <a:off x="2506360" y="4948761"/>
              <a:ext cx="638138" cy="6381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8462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
            <a:extLst>
              <a:ext uri="{FF2B5EF4-FFF2-40B4-BE49-F238E27FC236}">
                <a16:creationId xmlns:a16="http://schemas.microsoft.com/office/drawing/2014/main" id="{FBA64AFB-6E0D-2AAA-293C-80AD73BE7092}"/>
              </a:ext>
            </a:extLst>
          </p:cNvPr>
          <p:cNvSpPr txBox="1">
            <a:spLocks/>
          </p:cNvSpPr>
          <p:nvPr/>
        </p:nvSpPr>
        <p:spPr>
          <a:xfrm>
            <a:off x="304798" y="1825625"/>
            <a:ext cx="11304105"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Roboto Condensed"/>
              <a:buChar char="•"/>
              <a:defRPr sz="2400" b="0" i="0" u="none" strike="noStrike" cap="none">
                <a:solidFill>
                  <a:schemeClr val="dk2"/>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114300" indent="0">
              <a:buFont typeface="Roboto Condensed"/>
              <a:buNone/>
            </a:pPr>
            <a:r>
              <a:rPr lang="en-US" dirty="0"/>
              <a:t>Our </a:t>
            </a:r>
            <a:r>
              <a:rPr lang="en-US" dirty="0" err="1"/>
              <a:t>SMT+Datalog</a:t>
            </a:r>
            <a:r>
              <a:rPr lang="en-US" dirty="0"/>
              <a:t> verification </a:t>
            </a:r>
            <a:r>
              <a:rPr lang="en-US" b="1" dirty="0"/>
              <a:t>didn’t scale</a:t>
            </a:r>
            <a:r>
              <a:rPr lang="en-US" dirty="0"/>
              <a:t> to larger networks</a:t>
            </a:r>
          </a:p>
          <a:p>
            <a:pPr marL="114300" indent="0">
              <a:buFont typeface="Roboto Condensed"/>
              <a:buNone/>
            </a:pPr>
            <a:endParaRPr lang="en-US" b="1" dirty="0"/>
          </a:p>
          <a:p>
            <a:pPr marL="114300" indent="0">
              <a:buFont typeface="Roboto Condensed"/>
              <a:buNone/>
            </a:pPr>
            <a:r>
              <a:rPr lang="en-US" b="1" dirty="0"/>
              <a:t>Solution</a:t>
            </a:r>
            <a:r>
              <a:rPr lang="en-US" dirty="0"/>
              <a:t>: replace Z3 with custom Binary Decision Diagrams</a:t>
            </a:r>
          </a:p>
          <a:p>
            <a:pPr marL="114300" indent="0">
              <a:buNone/>
            </a:pPr>
            <a:r>
              <a:rPr lang="en-US" b="1" dirty="0"/>
              <a:t>	simple</a:t>
            </a:r>
            <a:r>
              <a:rPr lang="en-US" dirty="0"/>
              <a:t> (4800 LOC) and </a:t>
            </a:r>
            <a:r>
              <a:rPr lang="en-US" b="1" dirty="0"/>
              <a:t>performant</a:t>
            </a:r>
            <a:r>
              <a:rPr lang="en-US" dirty="0"/>
              <a:t> (tens of </a:t>
            </a:r>
            <a:r>
              <a:rPr lang="en-US" dirty="0" err="1"/>
              <a:t>ms</a:t>
            </a:r>
            <a:r>
              <a:rPr lang="en-US" dirty="0"/>
              <a:t>)</a:t>
            </a:r>
          </a:p>
        </p:txBody>
      </p:sp>
      <p:sp>
        <p:nvSpPr>
          <p:cNvPr id="4" name="Title 3">
            <a:extLst>
              <a:ext uri="{FF2B5EF4-FFF2-40B4-BE49-F238E27FC236}">
                <a16:creationId xmlns:a16="http://schemas.microsoft.com/office/drawing/2014/main" id="{0B6569EA-9739-6962-D17C-00665534D70E}"/>
              </a:ext>
            </a:extLst>
          </p:cNvPr>
          <p:cNvSpPr>
            <a:spLocks noGrp="1"/>
          </p:cNvSpPr>
          <p:nvPr>
            <p:ph type="title"/>
          </p:nvPr>
        </p:nvSpPr>
        <p:spPr/>
        <p:txBody>
          <a:bodyPr>
            <a:normAutofit/>
          </a:bodyPr>
          <a:lstStyle/>
          <a:p>
            <a:r>
              <a:rPr lang="en-US" dirty="0"/>
              <a:t>Lesson 2: BDDs are great for data plane analysis</a:t>
            </a:r>
          </a:p>
        </p:txBody>
      </p:sp>
      <p:pic>
        <p:nvPicPr>
          <p:cNvPr id="2" name="Picture 2" descr="ANTLR4 grammar syntax support">
            <a:extLst>
              <a:ext uri="{FF2B5EF4-FFF2-40B4-BE49-F238E27FC236}">
                <a16:creationId xmlns:a16="http://schemas.microsoft.com/office/drawing/2014/main" id="{4D8DC6F1-824D-FB4F-07CC-6AF49617B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570" y="4597400"/>
            <a:ext cx="638138" cy="6381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F285979-E604-9E84-0CC3-97EF5F7B3D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7201" y="4683270"/>
            <a:ext cx="1176718" cy="466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3D6375-5EF5-4DFD-6F7E-C7CA8A819DD9}"/>
              </a:ext>
            </a:extLst>
          </p:cNvPr>
          <p:cNvPicPr>
            <a:picLocks noChangeAspect="1"/>
          </p:cNvPicPr>
          <p:nvPr/>
        </p:nvPicPr>
        <p:blipFill>
          <a:blip r:embed="rId5"/>
          <a:stretch>
            <a:fillRect/>
          </a:stretch>
        </p:blipFill>
        <p:spPr>
          <a:xfrm>
            <a:off x="7223138" y="4730325"/>
            <a:ext cx="625028" cy="372285"/>
          </a:xfrm>
          <a:prstGeom prst="rect">
            <a:avLst/>
          </a:prstGeom>
        </p:spPr>
      </p:pic>
      <p:pic>
        <p:nvPicPr>
          <p:cNvPr id="7" name="Picture 2">
            <a:extLst>
              <a:ext uri="{FF2B5EF4-FFF2-40B4-BE49-F238E27FC236}">
                <a16:creationId xmlns:a16="http://schemas.microsoft.com/office/drawing/2014/main" id="{71317217-2385-0A6D-9897-8D8ACD263E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7057" y="4650480"/>
            <a:ext cx="1176718" cy="466397"/>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390;p8">
            <a:extLst>
              <a:ext uri="{FF2B5EF4-FFF2-40B4-BE49-F238E27FC236}">
                <a16:creationId xmlns:a16="http://schemas.microsoft.com/office/drawing/2014/main" id="{AB6C260B-5BA8-6DA2-4B40-8DB043C19E18}"/>
              </a:ext>
            </a:extLst>
          </p:cNvPr>
          <p:cNvSpPr/>
          <p:nvPr/>
        </p:nvSpPr>
        <p:spPr>
          <a:xfrm>
            <a:off x="1755913" y="5324319"/>
            <a:ext cx="1502644"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Parsing</a:t>
            </a:r>
            <a:endParaRPr sz="1400" b="0" i="0" u="none" strike="noStrike" cap="none" dirty="0">
              <a:latin typeface="Arial"/>
              <a:ea typeface="Arial"/>
              <a:cs typeface="Arial"/>
              <a:sym typeface="Arial"/>
            </a:endParaRPr>
          </a:p>
        </p:txBody>
      </p:sp>
      <p:sp>
        <p:nvSpPr>
          <p:cNvPr id="9" name="Google Shape;390;p8">
            <a:extLst>
              <a:ext uri="{FF2B5EF4-FFF2-40B4-BE49-F238E27FC236}">
                <a16:creationId xmlns:a16="http://schemas.microsoft.com/office/drawing/2014/main" id="{A08BDCFA-87EB-F59E-BE0B-EAC8A1A8E95B}"/>
              </a:ext>
            </a:extLst>
          </p:cNvPr>
          <p:cNvSpPr/>
          <p:nvPr/>
        </p:nvSpPr>
        <p:spPr>
          <a:xfrm>
            <a:off x="3621632" y="5321181"/>
            <a:ext cx="2767856"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dirty="0"/>
              <a:t>Routing simulation</a:t>
            </a:r>
            <a:endParaRPr sz="1400" b="0" i="0" u="none" strike="noStrike" cap="none" dirty="0">
              <a:latin typeface="Arial"/>
              <a:ea typeface="Arial"/>
              <a:cs typeface="Arial"/>
              <a:sym typeface="Arial"/>
            </a:endParaRPr>
          </a:p>
        </p:txBody>
      </p:sp>
      <p:sp>
        <p:nvSpPr>
          <p:cNvPr id="10" name="Google Shape;390;p8">
            <a:extLst>
              <a:ext uri="{FF2B5EF4-FFF2-40B4-BE49-F238E27FC236}">
                <a16:creationId xmlns:a16="http://schemas.microsoft.com/office/drawing/2014/main" id="{BC93628B-88B7-5276-0D47-3513B3794305}"/>
              </a:ext>
            </a:extLst>
          </p:cNvPr>
          <p:cNvSpPr/>
          <p:nvPr/>
        </p:nvSpPr>
        <p:spPr>
          <a:xfrm>
            <a:off x="6389488" y="5313154"/>
            <a:ext cx="2282728"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Verification</a:t>
            </a:r>
            <a:endParaRPr sz="1400" b="0" i="0" u="none" strike="noStrike" cap="none" dirty="0">
              <a:latin typeface="Arial"/>
              <a:ea typeface="Arial"/>
              <a:cs typeface="Arial"/>
              <a:sym typeface="Arial"/>
            </a:endParaRPr>
          </a:p>
        </p:txBody>
      </p:sp>
      <p:sp>
        <p:nvSpPr>
          <p:cNvPr id="11" name="Google Shape;390;p8">
            <a:extLst>
              <a:ext uri="{FF2B5EF4-FFF2-40B4-BE49-F238E27FC236}">
                <a16:creationId xmlns:a16="http://schemas.microsoft.com/office/drawing/2014/main" id="{226B3B25-67B9-C5F5-4CFC-F6D0C67E54BC}"/>
              </a:ext>
            </a:extLst>
          </p:cNvPr>
          <p:cNvSpPr/>
          <p:nvPr/>
        </p:nvSpPr>
        <p:spPr>
          <a:xfrm>
            <a:off x="8644052" y="5290678"/>
            <a:ext cx="2282728"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dirty="0"/>
              <a:t>Explanation</a:t>
            </a:r>
            <a:endParaRPr sz="1400" b="0" i="0" u="none" strike="noStrike" cap="none" dirty="0">
              <a:latin typeface="Arial"/>
              <a:ea typeface="Arial"/>
              <a:cs typeface="Arial"/>
              <a:sym typeface="Arial"/>
            </a:endParaRPr>
          </a:p>
        </p:txBody>
      </p:sp>
      <p:grpSp>
        <p:nvGrpSpPr>
          <p:cNvPr id="12" name="Group 11">
            <a:extLst>
              <a:ext uri="{FF2B5EF4-FFF2-40B4-BE49-F238E27FC236}">
                <a16:creationId xmlns:a16="http://schemas.microsoft.com/office/drawing/2014/main" id="{414D33F5-F458-DDB8-CE0D-661D93F5B5B7}"/>
              </a:ext>
            </a:extLst>
          </p:cNvPr>
          <p:cNvGrpSpPr/>
          <p:nvPr/>
        </p:nvGrpSpPr>
        <p:grpSpPr>
          <a:xfrm>
            <a:off x="4183942" y="4466097"/>
            <a:ext cx="1483058" cy="769441"/>
            <a:chOff x="2138315" y="4883110"/>
            <a:chExt cx="1483058" cy="769441"/>
          </a:xfrm>
        </p:grpSpPr>
        <p:sp>
          <p:nvSpPr>
            <p:cNvPr id="13" name="Rectangle 12">
              <a:extLst>
                <a:ext uri="{FF2B5EF4-FFF2-40B4-BE49-F238E27FC236}">
                  <a16:creationId xmlns:a16="http://schemas.microsoft.com/office/drawing/2014/main" id="{C2B490DC-2F4F-1EB6-2316-97ACBCF25D31}"/>
                </a:ext>
              </a:extLst>
            </p:cNvPr>
            <p:cNvSpPr/>
            <p:nvPr/>
          </p:nvSpPr>
          <p:spPr>
            <a:xfrm rot="21102552">
              <a:off x="2138315" y="4883110"/>
              <a:ext cx="1483058" cy="769441"/>
            </a:xfrm>
            <a:prstGeom prst="rect">
              <a:avLst/>
            </a:prstGeom>
            <a:ln>
              <a:solidFill>
                <a:schemeClr val="accent4"/>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endParaRPr lang="en-US" sz="4400" b="1" cap="none" spc="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pic>
          <p:nvPicPr>
            <p:cNvPr id="14" name="Picture 4" descr="Java - Free logo icons">
              <a:extLst>
                <a:ext uri="{FF2B5EF4-FFF2-40B4-BE49-F238E27FC236}">
                  <a16:creationId xmlns:a16="http://schemas.microsoft.com/office/drawing/2014/main" id="{6199893B-A39D-CF67-AB45-A4B48F8DF7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20000">
              <a:off x="2506360" y="4948761"/>
              <a:ext cx="638138" cy="6381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CFC966D1-0A19-C90B-666C-2221D124DCB3}"/>
              </a:ext>
            </a:extLst>
          </p:cNvPr>
          <p:cNvGrpSpPr/>
          <p:nvPr/>
        </p:nvGrpSpPr>
        <p:grpSpPr>
          <a:xfrm>
            <a:off x="9043887" y="4441746"/>
            <a:ext cx="1483058" cy="769441"/>
            <a:chOff x="2138315" y="4883110"/>
            <a:chExt cx="1483058" cy="769441"/>
          </a:xfrm>
        </p:grpSpPr>
        <p:sp>
          <p:nvSpPr>
            <p:cNvPr id="16" name="Rectangle 15">
              <a:extLst>
                <a:ext uri="{FF2B5EF4-FFF2-40B4-BE49-F238E27FC236}">
                  <a16:creationId xmlns:a16="http://schemas.microsoft.com/office/drawing/2014/main" id="{3FAEC802-5D00-4468-B8DA-696038ABB2E0}"/>
                </a:ext>
              </a:extLst>
            </p:cNvPr>
            <p:cNvSpPr/>
            <p:nvPr/>
          </p:nvSpPr>
          <p:spPr>
            <a:xfrm rot="21102552">
              <a:off x="2138315" y="4883110"/>
              <a:ext cx="1483058" cy="769441"/>
            </a:xfrm>
            <a:prstGeom prst="rect">
              <a:avLst/>
            </a:prstGeom>
            <a:ln>
              <a:solidFill>
                <a:schemeClr val="accent4"/>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endParaRPr lang="en-US" sz="4400" b="1" cap="none" spc="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pic>
          <p:nvPicPr>
            <p:cNvPr id="17" name="Picture 4" descr="Java - Free logo icons">
              <a:extLst>
                <a:ext uri="{FF2B5EF4-FFF2-40B4-BE49-F238E27FC236}">
                  <a16:creationId xmlns:a16="http://schemas.microsoft.com/office/drawing/2014/main" id="{EFC0FAA5-FBDF-C47B-8FC6-B8AA1760FC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20000">
              <a:off x="2506360" y="4948761"/>
              <a:ext cx="638138" cy="6381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7F0593A7-64B2-268F-6AE8-7F36FECC4A56}"/>
              </a:ext>
            </a:extLst>
          </p:cNvPr>
          <p:cNvGrpSpPr/>
          <p:nvPr/>
        </p:nvGrpSpPr>
        <p:grpSpPr>
          <a:xfrm>
            <a:off x="6785235" y="4466097"/>
            <a:ext cx="1483058" cy="769441"/>
            <a:chOff x="8864733" y="5361819"/>
            <a:chExt cx="1483058" cy="769441"/>
          </a:xfrm>
        </p:grpSpPr>
        <p:sp>
          <p:nvSpPr>
            <p:cNvPr id="23" name="Rectangle 22">
              <a:extLst>
                <a:ext uri="{FF2B5EF4-FFF2-40B4-BE49-F238E27FC236}">
                  <a16:creationId xmlns:a16="http://schemas.microsoft.com/office/drawing/2014/main" id="{00274CF3-10AB-8BC1-06B3-7E03D6A8361D}"/>
                </a:ext>
              </a:extLst>
            </p:cNvPr>
            <p:cNvSpPr/>
            <p:nvPr/>
          </p:nvSpPr>
          <p:spPr>
            <a:xfrm rot="21102552">
              <a:off x="8864733" y="5361819"/>
              <a:ext cx="1483058" cy="769441"/>
            </a:xfrm>
            <a:prstGeom prst="rect">
              <a:avLst/>
            </a:prstGeom>
            <a:ln>
              <a:solidFill>
                <a:schemeClr val="accent4"/>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endParaRPr lang="en-US" sz="4400" b="1" cap="none" spc="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pic>
          <p:nvPicPr>
            <p:cNvPr id="24" name="Picture 6" descr="binary tree&quot; Icon - Download for free – Iconduck">
              <a:extLst>
                <a:ext uri="{FF2B5EF4-FFF2-40B4-BE49-F238E27FC236}">
                  <a16:creationId xmlns:a16="http://schemas.microsoft.com/office/drawing/2014/main" id="{6872F07C-6B7B-0307-13E9-61D96F0512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20000">
              <a:off x="9278837" y="5431708"/>
              <a:ext cx="606758" cy="6355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6869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8|6.4|14.9|21"/>
</p:tagLst>
</file>

<file path=ppt/tags/tag2.xml><?xml version="1.0" encoding="utf-8"?>
<p:tagLst xmlns:a="http://schemas.openxmlformats.org/drawingml/2006/main" xmlns:r="http://schemas.openxmlformats.org/officeDocument/2006/relationships" xmlns:p="http://schemas.openxmlformats.org/presentationml/2006/main">
  <p:tag name="TIMING" val="|27.6"/>
</p:tagLst>
</file>

<file path=ppt/tags/tag3.xml><?xml version="1.0" encoding="utf-8"?>
<p:tagLst xmlns:a="http://schemas.openxmlformats.org/drawingml/2006/main" xmlns:r="http://schemas.openxmlformats.org/officeDocument/2006/relationships" xmlns:p="http://schemas.openxmlformats.org/presentationml/2006/main">
  <p:tag name="TIMING" val="|26.3|12.1|25.3|27.1"/>
</p:tagLst>
</file>

<file path=ppt/tags/tag4.xml><?xml version="1.0" encoding="utf-8"?>
<p:tagLst xmlns:a="http://schemas.openxmlformats.org/drawingml/2006/main" xmlns:r="http://schemas.openxmlformats.org/officeDocument/2006/relationships" xmlns:p="http://schemas.openxmlformats.org/presentationml/2006/main">
  <p:tag name="TIMING" val="|13.9|5.3|1.9|1.7|2.4"/>
</p:tagLst>
</file>

<file path=ppt/theme/theme1.xml><?xml version="1.0" encoding="utf-8"?>
<a:theme xmlns:a="http://schemas.openxmlformats.org/drawingml/2006/main" name="Office Theme">
  <a:themeElements>
    <a:clrScheme name="Intentionet">
      <a:dk1>
        <a:srgbClr val="000000"/>
      </a:dk1>
      <a:lt1>
        <a:srgbClr val="FFFFFF"/>
      </a:lt1>
      <a:dk2>
        <a:srgbClr val="223D53"/>
      </a:dk2>
      <a:lt2>
        <a:srgbClr val="E7E6E6"/>
      </a:lt2>
      <a:accent1>
        <a:srgbClr val="6093C0"/>
      </a:accent1>
      <a:accent2>
        <a:srgbClr val="7F8084"/>
      </a:accent2>
      <a:accent3>
        <a:srgbClr val="4A1164"/>
      </a:accent3>
      <a:accent4>
        <a:srgbClr val="5CB6BE"/>
      </a:accent4>
      <a:accent5>
        <a:srgbClr val="A3C050"/>
      </a:accent5>
      <a:accent6>
        <a:srgbClr val="47B89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Intentionet">
      <a:dk1>
        <a:srgbClr val="000000"/>
      </a:dk1>
      <a:lt1>
        <a:srgbClr val="FFFFFF"/>
      </a:lt1>
      <a:dk2>
        <a:srgbClr val="223D53"/>
      </a:dk2>
      <a:lt2>
        <a:srgbClr val="E7E6E6"/>
      </a:lt2>
      <a:accent1>
        <a:srgbClr val="6093C0"/>
      </a:accent1>
      <a:accent2>
        <a:srgbClr val="7F8084"/>
      </a:accent2>
      <a:accent3>
        <a:srgbClr val="4A1164"/>
      </a:accent3>
      <a:accent4>
        <a:srgbClr val="5CB6BE"/>
      </a:accent4>
      <a:accent5>
        <a:srgbClr val="A3C050"/>
      </a:accent5>
      <a:accent6>
        <a:srgbClr val="47B89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Intentionet">
      <a:dk1>
        <a:srgbClr val="000000"/>
      </a:dk1>
      <a:lt1>
        <a:srgbClr val="FFFFFF"/>
      </a:lt1>
      <a:dk2>
        <a:srgbClr val="223D53"/>
      </a:dk2>
      <a:lt2>
        <a:srgbClr val="E7E6E6"/>
      </a:lt2>
      <a:accent1>
        <a:srgbClr val="6093C0"/>
      </a:accent1>
      <a:accent2>
        <a:srgbClr val="7F8084"/>
      </a:accent2>
      <a:accent3>
        <a:srgbClr val="4A1164"/>
      </a:accent3>
      <a:accent4>
        <a:srgbClr val="5CB6BE"/>
      </a:accent4>
      <a:accent5>
        <a:srgbClr val="A3C050"/>
      </a:accent5>
      <a:accent6>
        <a:srgbClr val="47B89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5941</TotalTime>
  <Words>1688</Words>
  <Application>Microsoft Macintosh PowerPoint</Application>
  <PresentationFormat>Widescreen</PresentationFormat>
  <Paragraphs>165</Paragraphs>
  <Slides>14</Slides>
  <Notes>14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Roboto Condensed</vt:lpstr>
      <vt:lpstr>Arial</vt:lpstr>
      <vt:lpstr>Roboto</vt:lpstr>
      <vt:lpstr>Roboto Medium</vt:lpstr>
      <vt:lpstr>Calibri</vt:lpstr>
      <vt:lpstr>Roboto Light</vt:lpstr>
      <vt:lpstr>Office Theme</vt:lpstr>
      <vt:lpstr>2_Office Theme</vt:lpstr>
      <vt:lpstr>1_Office Theme</vt:lpstr>
      <vt:lpstr>Lessons from the evolution of the Batfish configuration analysis tool</vt:lpstr>
      <vt:lpstr>11 years of Batfish</vt:lpstr>
      <vt:lpstr>PowerPoint Presentation</vt:lpstr>
      <vt:lpstr>Batfish: proactive network verification</vt:lpstr>
      <vt:lpstr>Batfish’s original 4-stage pipeline </vt:lpstr>
      <vt:lpstr>Batfish’s original 4-stage pipeline </vt:lpstr>
      <vt:lpstr>5 key lessons</vt:lpstr>
      <vt:lpstr>Lesson 1: Datalog was great for prototyping, but not for production use</vt:lpstr>
      <vt:lpstr>Lesson 2: BDDs are great for data plane analysis</vt:lpstr>
      <vt:lpstr>Lesson 3: Model fidelity is hard, but not why you think</vt:lpstr>
      <vt:lpstr>Lesson 4: Usability is hard for reasons you think, and then some more</vt:lpstr>
      <vt:lpstr>Lesson 5: Deep configuration modeling has many applications</vt:lpstr>
      <vt:lpstr>Wrapping up</vt:lpstr>
      <vt:lpstr>Lessons from the evolution of the Batfish configuration analysis tool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ratul</dc:creator>
  <cp:lastModifiedBy>Dan Halperin</cp:lastModifiedBy>
  <cp:revision>287</cp:revision>
  <dcterms:created xsi:type="dcterms:W3CDTF">2019-08-13T16:55:15Z</dcterms:created>
  <dcterms:modified xsi:type="dcterms:W3CDTF">2023-09-15T17:42:19Z</dcterms:modified>
</cp:coreProperties>
</file>